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57" r:id="rId7"/>
    <p:sldId id="271" r:id="rId8"/>
    <p:sldId id="279" r:id="rId9"/>
    <p:sldId id="276" r:id="rId10"/>
    <p:sldId id="278" r:id="rId11"/>
    <p:sldId id="280" r:id="rId12"/>
    <p:sldId id="287" r:id="rId13"/>
    <p:sldId id="288" r:id="rId14"/>
    <p:sldId id="289" r:id="rId15"/>
    <p:sldId id="290" r:id="rId16"/>
    <p:sldId id="291" r:id="rId17"/>
    <p:sldId id="285" r:id="rId18"/>
    <p:sldId id="286" r:id="rId19"/>
    <p:sldId id="284" r:id="rId20"/>
    <p:sldId id="28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05T11:12:38.68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35 1 8027,'-8'17'0,"-1"1"0,-9-1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05T11:12:39.78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1036 8027,'2'-5'0,"5"6"0,4 24 0,3 2 0,2 5 0,2 2 0,4 6 0,2 3 0,-10-17 0,2-1 0,11 20 0,-12-19 0,1 0 0,-1-2 0,0 0 0,1 1 0,0 0 0,-1 0 0,1-1 0,-2 0 0,0 1 0,-1-1 0,0 0 0,13 20 0,-4-1 0,-4-6 0,-3-4 0,0-1 0,-2-6 0,1-1 0,-1-2 0,-1-2 0,-1-3 0,-2-4 0,-1-3 0,1-1 0,-3 0 0,0-2 0,-1 0 0,2-3 0,-1 2 0,0-2 0,-1 0 0,0-1 0,-1 1 0,2-2 0,0-2 0,1-1 0,1-3 0,1-5 0,-1-4 0,1-4 0,2-3 0,1-2 0,3-7 0,1-2 0,1-5 0,8-11 0,-12 22 0,1-2 0,2-3 0,1-1 0,1-1 0,1 0 0,6-6 0,2-1-118,2-3 1,2 0-1,-9 12 1,1-1-1,0 1 118,1 1 0,1-1 0,-1 1 0,2-2 0,1 1 0,1-1 0,0-1 0,1 1 0,1-1 0,-1 0 0,1-1 0,0 1-136,0 0 1,0 0-1,0 0 1,1-1-1,0 1 1,-1-1 135,2 0 0,-1 0 0,0 1 0,-1 1 0,-1 0 0,1 1 0,-3 2 0,-1 0 0,1 0 0,2-1 0,0-1 0,0 2 0,10-11 0,-1 2-78,-11 10 1,0 0 0,1 0 0,11-10-1,-1 1 78,-4 4 0,-1 2 0,2-1 0,-1 1 0,-5 5 0,-1 2 0,-3 4 0,0 0 0,2-2 0,0 2 0,-4 3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05T11:12:48.13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1036 8027,'2'-5'0,"5"6"0,4 24 0,3 2 0,2 5 0,2 2 0,4 6 0,2 3 0,-10-17 0,2-1 0,11 20 0,-12-19 0,1 0 0,-1-2 0,0 0 0,1 1 0,0 0 0,-1 0 0,1-1 0,-2 0 0,0 1 0,-1-1 0,0 0 0,13 20 0,-4-1 0,-4-6 0,-3-4 0,0-1 0,-2-6 0,1-1 0,-1-2 0,-1-2 0,-1-3 0,-2-4 0,-1-3 0,1-1 0,-3 0 0,0-2 0,-1 0 0,2-3 0,-1 2 0,0-2 0,-1 0 0,0-1 0,-1 1 0,2-2 0,0-2 0,1-1 0,1-3 0,1-5 0,-1-4 0,1-4 0,2-3 0,1-2 0,3-7 0,1-2 0,1-5 0,8-11 0,-12 22 0,1-2 0,2-3 0,1-1 0,1-1 0,1 0 0,6-6 0,2-1-118,2-3 1,2 0-1,-9 12 1,1-1-1,0 1 118,1 1 0,1-1 0,-1 1 0,2-2 0,1 1 0,1-1 0,0-1 0,1 1 0,1-1 0,-1 0 0,1-1 0,0 1-136,0 0 1,0 0-1,0 0 1,1-1-1,0 1 1,-1-1 135,2 0 0,-1 0 0,0 1 0,-1 1 0,-1 0 0,1 1 0,-3 2 0,-1 0 0,1 0 0,2-1 0,0-1 0,0 2 0,10-11 0,-1 2-78,-11 10 1,0 0 0,1 0 0,11-10-1,-1 1 78,-4 4 0,-1 2 0,2-1 0,-1 1 0,-5 5 0,-1 2 0,-3 4 0,0 0 0,2-2 0,0 2 0,-4 3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53E3-FB36-3345-B163-61432EFB6284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A32B9-9C97-DD44-8F3B-C0F728F9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B22A8-9D24-7B45-8F84-3CE445769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12E9-8BAD-5441-9CA0-F8717B59E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0EBCC-2284-3A42-833E-C28198F05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FC48-9483-3343-BD1C-FF9B63F4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52F0C-E817-834B-9B0F-5AEF4457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5800-B8D8-DC45-A5AE-42026F5B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133"/>
            <a:ext cx="109728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541713"/>
            <a:ext cx="7620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438400"/>
            <a:ext cx="32512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75184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2009 </a:t>
            </a:r>
            <a:r>
              <a:rPr lang="en-US" dirty="0" err="1"/>
              <a:t>Wolters</a:t>
            </a:r>
            <a:r>
              <a:rPr lang="en-US" dirty="0"/>
              <a:t> </a:t>
            </a:r>
            <a:r>
              <a:rPr lang="en-US" dirty="0" err="1"/>
              <a:t>Kluwer</a:t>
            </a:r>
            <a:r>
              <a:rPr lang="en-US" dirty="0"/>
              <a:t>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6356351"/>
            <a:ext cx="508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31200" y="550652"/>
            <a:ext cx="32512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6324600"/>
            <a:ext cx="1663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A6E2-8E4D-9C40-B1DE-36D9D9CD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0DDB-1DF5-A349-BDAC-0BD0D6D24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4580-46F9-3C45-AF7A-E2346682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591D-DB90-A248-BEAA-5A2683BD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5882-549B-904A-8A5A-3A04931A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7592-264E-E84B-8CF3-9A96F238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C1C59-784C-714F-9E97-DBE4B1AA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31A1C-E66C-4B48-B697-1D56FD2E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1E3F5-1A6B-8448-9117-99E3F9A0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840CF-4FCB-FA4B-AE8D-ECACC64A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72EA-83D8-E54B-8C84-6436EEFA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459FB-424C-AE4B-98EA-5676F1FA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E6822-9F5F-6042-9D49-DBA95C1E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9FBFA-A2A9-CF40-8FB2-C943100A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46F7E-C81F-3544-B8F3-A6B75AFC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37A65-4986-2045-911B-E04D6A0B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D6368-FA3C-BB4C-90C4-65D41750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7CCF-5D41-034B-8165-94A44229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6C23-1778-CE45-9E32-755025AA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54FEE-AC0B-4A49-A30D-60287422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04DB3-C618-DA4E-B4FE-77BA52A6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424F9-40A1-A94B-B703-FC8D3C5A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FBDA6-2098-DB44-92B4-9703AAA2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9E36-76A5-0447-A5FA-C23E4B94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35E83-25E3-4F43-AD96-138E0E1F0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E4C1A-AF23-DC40-88C7-B6055136B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9004D-DE63-644D-9E4C-CC1841D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69E20-7DB3-D841-9A65-7AC10C88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C913E-56F4-7645-8C3C-25B18946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DE01-1A4B-FC4F-8B39-F50E51D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A6499-DA94-1846-8AAD-321C9B316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3184-2E43-7447-9A93-5562CA40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A0D6-C82B-4644-A8AB-35890B3E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E526A-315F-E14B-BDB1-5FF6635F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BC0A0-30A9-5847-B9EF-14603B97E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E9D7-1B27-1B49-AB00-6C9F7D3E9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C0BA-E8B8-DA42-AE78-9A962A7B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1A0F2-7767-B048-9CB2-5C867357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4D682-19AB-8943-8361-C62135F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43F6D-2C04-D94F-A865-46C39FBD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48437-595D-8B41-8554-0F5C46DF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CF19-5B7D-B447-9198-C084937B6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9E3DD-C668-AD4E-BA12-0D67E238D28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6B177-2E0C-FC44-A333-4190950B6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CBAA-D594-0A47-8A9E-13B2BB1F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6E91-C1B6-6544-81EF-0905B67E4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enschmidt.org/profGende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0FF81-C89E-7440-B769-A7A55371B339}"/>
              </a:ext>
            </a:extLst>
          </p:cNvPr>
          <p:cNvSpPr txBox="1"/>
          <p:nvPr/>
        </p:nvSpPr>
        <p:spPr>
          <a:xfrm>
            <a:off x="4013428" y="1425039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8BA2B-6B20-E94A-A57E-A4052FCF7501}"/>
              </a:ext>
            </a:extLst>
          </p:cNvPr>
          <p:cNvSpPr txBox="1"/>
          <p:nvPr/>
        </p:nvSpPr>
        <p:spPr>
          <a:xfrm>
            <a:off x="3423525" y="2343805"/>
            <a:ext cx="5134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it exist?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it have an impact?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1B2DD-9D7C-D841-81BA-FB461CD6F1E3}"/>
              </a:ext>
            </a:extLst>
          </p:cNvPr>
          <p:cNvSpPr txBox="1"/>
          <p:nvPr/>
        </p:nvSpPr>
        <p:spPr>
          <a:xfrm>
            <a:off x="3423525" y="4721695"/>
            <a:ext cx="5463355" cy="800219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fix it?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603C2-08A9-454D-98FA-30ACBC3569D2}"/>
              </a:ext>
            </a:extLst>
          </p:cNvPr>
          <p:cNvSpPr txBox="1"/>
          <p:nvPr/>
        </p:nvSpPr>
        <p:spPr>
          <a:xfrm>
            <a:off x="231228" y="20736"/>
            <a:ext cx="14802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Discussion Leaders: Zahra </a:t>
            </a:r>
            <a:r>
              <a:rPr lang="en-US" sz="2600" dirty="0" err="1">
                <a:solidFill>
                  <a:schemeClr val="tx1"/>
                </a:solidFill>
              </a:rPr>
              <a:t>Fakraahi</a:t>
            </a:r>
            <a:r>
              <a:rPr lang="en-US" sz="2600" dirty="0">
                <a:solidFill>
                  <a:schemeClr val="tx1"/>
                </a:solidFill>
              </a:rPr>
              <a:t> (University of Pennsylvania)</a:t>
            </a:r>
          </a:p>
          <a:p>
            <a:r>
              <a:rPr lang="en-US" sz="2600" dirty="0">
                <a:solidFill>
                  <a:schemeClr val="tx1"/>
                </a:solidFill>
              </a:rPr>
              <a:t>			    Sapna Sarupria (Clemson University)</a:t>
            </a:r>
          </a:p>
        </p:txBody>
      </p:sp>
    </p:spTree>
    <p:extLst>
      <p:ext uri="{BB962C8B-B14F-4D97-AF65-F5344CB8AC3E}">
        <p14:creationId xmlns:p14="http://schemas.microsoft.com/office/powerpoint/2010/main" val="29258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FF3052-BBDC-CA41-8F19-27ED303261E8}"/>
              </a:ext>
            </a:extLst>
          </p:cNvPr>
          <p:cNvSpPr/>
          <p:nvPr/>
        </p:nvSpPr>
        <p:spPr>
          <a:xfrm>
            <a:off x="0" y="214770"/>
            <a:ext cx="108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disparities in colloquium speakers at top universities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32CE1-7396-C44C-BC22-23360C860931}"/>
              </a:ext>
            </a:extLst>
          </p:cNvPr>
          <p:cNvSpPr/>
          <p:nvPr/>
        </p:nvSpPr>
        <p:spPr>
          <a:xfrm>
            <a:off x="466538" y="1415099"/>
            <a:ext cx="1061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Christine 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Nittrouera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Michelle 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Leslie Ashburn-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Nardob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Rachel C. E. Trump-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Steelea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David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Lanea,c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Virginia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PNAS, 2018, 114: 104-108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D4952-5151-2140-AE54-95539CD5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049"/>
            <a:ext cx="7184838" cy="4380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605CF1-525D-D544-B6CB-3516F22B4C12}"/>
              </a:ext>
            </a:extLst>
          </p:cNvPr>
          <p:cNvSpPr/>
          <p:nvPr/>
        </p:nvSpPr>
        <p:spPr>
          <a:xfrm>
            <a:off x="6844553" y="2190981"/>
            <a:ext cx="53474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/>
              </a:rPr>
              <a:t>Men were more likely than women to be colloquium speakers even after controlling for the gender and rank of the available speakers. </a:t>
            </a:r>
          </a:p>
          <a:p>
            <a:endParaRPr lang="en-US" sz="2400" dirty="0">
              <a:latin typeface="Candara"/>
            </a:endParaRPr>
          </a:p>
          <a:p>
            <a:r>
              <a:rPr lang="en-US" sz="2400" dirty="0">
                <a:latin typeface="Candara"/>
              </a:rPr>
              <a:t>Eliminating alternative explanations (e.g., women declining invitations more often than men), our follow-up data revealed that female and male faculty reported no differences in the extent to which they (</a:t>
            </a:r>
            <a:r>
              <a:rPr lang="en-US" sz="2400" dirty="0" err="1">
                <a:latin typeface="Candara"/>
              </a:rPr>
              <a:t>i</a:t>
            </a:r>
            <a:r>
              <a:rPr lang="en-US" sz="2400" dirty="0">
                <a:latin typeface="Candara"/>
              </a:rPr>
              <a:t>) valued and (ii) turned down speaking engagements. </a:t>
            </a:r>
          </a:p>
        </p:txBody>
      </p:sp>
    </p:spTree>
    <p:extLst>
      <p:ext uri="{BB962C8B-B14F-4D97-AF65-F5344CB8AC3E}">
        <p14:creationId xmlns:p14="http://schemas.microsoft.com/office/powerpoint/2010/main" val="119613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18B25-904C-CE42-84D1-823E87993F46}"/>
              </a:ext>
            </a:extLst>
          </p:cNvPr>
          <p:cNvSpPr/>
          <p:nvPr/>
        </p:nvSpPr>
        <p:spPr>
          <a:xfrm>
            <a:off x="511362" y="2309789"/>
            <a:ext cx="10569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/>
              </a:rPr>
              <a:t>Additional data revealed that the presence of women as colloquium chairs (and potentially on colloquium committees) increased the likelihood of women appearing as colloquium speakers. </a:t>
            </a:r>
          </a:p>
          <a:p>
            <a:endParaRPr lang="en-US" sz="2400" dirty="0">
              <a:latin typeface="Candara"/>
            </a:endParaRPr>
          </a:p>
          <a:p>
            <a:r>
              <a:rPr lang="en-US" sz="2400" dirty="0">
                <a:latin typeface="Candara"/>
              </a:rPr>
              <a:t>Our data suggest that those who invite and schedule speakers serve as gender gatekeepers with the power to create or reduce gender differences in academic reputations.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01852-9707-5842-B95C-D25ED8A4C217}"/>
              </a:ext>
            </a:extLst>
          </p:cNvPr>
          <p:cNvSpPr/>
          <p:nvPr/>
        </p:nvSpPr>
        <p:spPr>
          <a:xfrm>
            <a:off x="691474" y="90590"/>
            <a:ext cx="108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disparities in colloquium speakers at top universities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77CBC-CC56-814F-89B7-68D3203C4BCD}"/>
              </a:ext>
            </a:extLst>
          </p:cNvPr>
          <p:cNvSpPr/>
          <p:nvPr/>
        </p:nvSpPr>
        <p:spPr>
          <a:xfrm>
            <a:off x="466538" y="1415099"/>
            <a:ext cx="1061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Christine 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Nittrouera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Michelle 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Leslie Ashburn-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Nardob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Rachel C. E. Trump-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Steelea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David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Lanea,c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Virginia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PNAS, 2018, 114: 104-108</a:t>
            </a:r>
          </a:p>
        </p:txBody>
      </p:sp>
    </p:spTree>
    <p:extLst>
      <p:ext uri="{BB962C8B-B14F-4D97-AF65-F5344CB8AC3E}">
        <p14:creationId xmlns:p14="http://schemas.microsoft.com/office/powerpoint/2010/main" val="288710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AEC2C-5361-9347-9419-2BAC8721B9EE}"/>
              </a:ext>
            </a:extLst>
          </p:cNvPr>
          <p:cNvSpPr txBox="1"/>
          <p:nvPr/>
        </p:nvSpPr>
        <p:spPr>
          <a:xfrm>
            <a:off x="2541926" y="1100030"/>
            <a:ext cx="8231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Activity: What actions can we take to address the demographic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5D1C7-8CEE-0E4B-B838-CCD0975E4FE3}"/>
              </a:ext>
            </a:extLst>
          </p:cNvPr>
          <p:cNvSpPr/>
          <p:nvPr/>
        </p:nvSpPr>
        <p:spPr>
          <a:xfrm>
            <a:off x="1722347" y="3643727"/>
            <a:ext cx="9366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The points listed in the next few slides describing the suggestions from the team activity are copied as is from the activity sheet and are provided to give a glimpse of the types of topics that were thought of. They represent individual/team views and those remain anonymous.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6D22F-8E17-D042-9AF3-AC912E690D56}"/>
              </a:ext>
            </a:extLst>
          </p:cNvPr>
          <p:cNvSpPr/>
          <p:nvPr/>
        </p:nvSpPr>
        <p:spPr>
          <a:xfrm>
            <a:off x="691474" y="90590"/>
            <a:ext cx="1080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from the team 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9F1BAF-FE52-E84F-8258-ADF99B135F85}"/>
              </a:ext>
            </a:extLst>
          </p:cNvPr>
          <p:cNvSpPr/>
          <p:nvPr/>
        </p:nvSpPr>
        <p:spPr>
          <a:xfrm>
            <a:off x="406257" y="736921"/>
            <a:ext cx="113758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Diversity in application pool </a:t>
            </a:r>
            <a:r>
              <a:rPr lang="en-US" sz="2400" dirty="0">
                <a:latin typeface="Candara"/>
                <a:sym typeface="Wingdings" pitchFamily="2" charset="2"/>
              </a:rPr>
              <a:t> broad search  broad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Input in hiring – short list from rest of the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Diversity speakers/awards  cumulative effect  increase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Reframe topic of symposium </a:t>
            </a:r>
            <a:r>
              <a:rPr lang="en-US" sz="2400" dirty="0" err="1">
                <a:latin typeface="Candara"/>
                <a:sym typeface="Wingdings" pitchFamily="2" charset="2"/>
              </a:rPr>
              <a:t>etc</a:t>
            </a:r>
            <a:r>
              <a:rPr lang="en-US" sz="2400" dirty="0">
                <a:latin typeface="Candara"/>
                <a:sym typeface="Wingdings" pitchFamily="2" charset="2"/>
              </a:rPr>
              <a:t>  mix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Bias while reviewing papers/grants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Motivate &amp; increase participation of women across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Maternity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Be self-confident; don’t let anyone tell you that you are not good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Not disqualifying because of one bad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How to teach women and girls to speak up 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way of teaching/environment; build an environment gender/nationality/accent independent;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how to eliminate bias/stereotypes in this environment;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create enough driving force for women in higher positions – REAL career path; outreach activities  gender and diversity balance – making role models;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“I don’t like chemistry” ==  “I don’t understand” –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39344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9C835A-6626-534E-9340-F83ACBB5608E}"/>
              </a:ext>
            </a:extLst>
          </p:cNvPr>
          <p:cNvSpPr/>
          <p:nvPr/>
        </p:nvSpPr>
        <p:spPr>
          <a:xfrm>
            <a:off x="406257" y="736921"/>
            <a:ext cx="113758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The having children barrier: Maternity and paternity leave – starting early?; 1 year on tenure clock not enough but how do you stay caught up in the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All women seminars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Wording to solicit the most diverse pool. Less specific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CONSCIOUS inclusion of women/URM in classroom and beyond – hiring, awards, invited talks, </a:t>
            </a:r>
            <a:r>
              <a:rPr lang="en-US" sz="2400" u="sng" dirty="0">
                <a:latin typeface="Candara"/>
              </a:rPr>
              <a:t>important</a:t>
            </a:r>
            <a:r>
              <a:rPr lang="en-US" sz="2400" dirty="0">
                <a:latin typeface="Candara"/>
              </a:rPr>
              <a:t>  committees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Evaluate language in letters of 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Create opportunities to build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Incentivizing precedence – encourage questions/speakers, randomizing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Visible, dedicated support – individual, institutional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Maternity – NSF awareness – project and process; time/leave; standard procedure/policy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Work towards changing the culture – outreach, visibility, support system, peer icons + role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Resources. </a:t>
            </a:r>
            <a:r>
              <a:rPr lang="en-US" sz="2400" dirty="0">
                <a:latin typeface="Candara"/>
                <a:sym typeface="Wingdings" pitchFamily="2" charset="2"/>
              </a:rPr>
              <a:t></a:t>
            </a:r>
            <a:r>
              <a:rPr lang="en-US" sz="2400" dirty="0">
                <a:latin typeface="Candara"/>
              </a:rPr>
              <a:t> centralized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0324B-BFC5-8F4C-85F9-7B6FBCBCABB9}"/>
              </a:ext>
            </a:extLst>
          </p:cNvPr>
          <p:cNvSpPr/>
          <p:nvPr/>
        </p:nvSpPr>
        <p:spPr>
          <a:xfrm>
            <a:off x="691474" y="90590"/>
            <a:ext cx="1080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from the team activity</a:t>
            </a:r>
          </a:p>
        </p:txBody>
      </p:sp>
    </p:spTree>
    <p:extLst>
      <p:ext uri="{BB962C8B-B14F-4D97-AF65-F5344CB8AC3E}">
        <p14:creationId xmlns:p14="http://schemas.microsoft.com/office/powerpoint/2010/main" val="268378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F72A90-CEB6-1B47-AA1A-647BF57FC0AC}"/>
              </a:ext>
            </a:extLst>
          </p:cNvPr>
          <p:cNvSpPr/>
          <p:nvPr/>
        </p:nvSpPr>
        <p:spPr>
          <a:xfrm>
            <a:off x="406257" y="736921"/>
            <a:ext cx="1137583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Childcare support </a:t>
            </a:r>
            <a:r>
              <a:rPr lang="en-US" sz="2400" dirty="0">
                <a:latin typeface="Candara"/>
                <a:sym typeface="Wingdings" pitchFamily="2" charset="2"/>
              </a:rPr>
              <a:t>  Men are parents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Words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Dropoff GS  F /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Role models; e.g. portraits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Identify-blind (double blind) reviewing – undergraduate admissions and examinations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Search committees  proper committees; </a:t>
            </a:r>
            <a:r>
              <a:rPr lang="en-US" sz="2400" dirty="0" err="1">
                <a:latin typeface="Candara"/>
                <a:sym typeface="Wingdings" pitchFamily="2" charset="2"/>
              </a:rPr>
              <a:t>predecided</a:t>
            </a:r>
            <a:r>
              <a:rPr lang="en-US" sz="2400" dirty="0">
                <a:latin typeface="Candara"/>
                <a:sym typeface="Wingdings" pitchFamily="2" charset="2"/>
              </a:rPr>
              <a:t> rubric/criteria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Sessions/information spreading like this! (well done GRC!)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Discussion  70+%  physics have seen/experienced harassment  Recognition of the problem! 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designated point of contact to handle these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Set an international CODE OF CONDUCT (guidelines)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Culture of truth  not penalize those who report; welcome the “silent” – inclusivity; how do welcome all in our field?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Childcare policy – a must; both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Look at your faculty! Who are they?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4E986-0E10-4542-81FC-B81A3284B38D}"/>
              </a:ext>
            </a:extLst>
          </p:cNvPr>
          <p:cNvSpPr/>
          <p:nvPr/>
        </p:nvSpPr>
        <p:spPr>
          <a:xfrm>
            <a:off x="691474" y="90590"/>
            <a:ext cx="1080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from the team activity</a:t>
            </a:r>
          </a:p>
        </p:txBody>
      </p:sp>
    </p:spTree>
    <p:extLst>
      <p:ext uri="{BB962C8B-B14F-4D97-AF65-F5344CB8AC3E}">
        <p14:creationId xmlns:p14="http://schemas.microsoft.com/office/powerpoint/2010/main" val="206022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CC183-6995-0A41-9233-70576ECD153D}"/>
              </a:ext>
            </a:extLst>
          </p:cNvPr>
          <p:cNvSpPr/>
          <p:nvPr/>
        </p:nvSpPr>
        <p:spPr>
          <a:xfrm>
            <a:off x="406257" y="736921"/>
            <a:ext cx="1137583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</a:rPr>
              <a:t>Childcare support </a:t>
            </a:r>
            <a:r>
              <a:rPr lang="en-US" sz="2400" dirty="0">
                <a:latin typeface="Candara"/>
                <a:sym typeface="Wingdings" pitchFamily="2" charset="2"/>
              </a:rPr>
              <a:t>  Men are parents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Words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Dropoff GS  F /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Role models; e.g. portraits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Identify-blind (double blind) reviewing – undergraduate admissions and examinations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Search committees  proper committees; </a:t>
            </a:r>
            <a:r>
              <a:rPr lang="en-US" sz="2400" dirty="0" err="1">
                <a:latin typeface="Candara"/>
                <a:sym typeface="Wingdings" pitchFamily="2" charset="2"/>
              </a:rPr>
              <a:t>predecided</a:t>
            </a:r>
            <a:r>
              <a:rPr lang="en-US" sz="2400" dirty="0">
                <a:latin typeface="Candara"/>
                <a:sym typeface="Wingdings" pitchFamily="2" charset="2"/>
              </a:rPr>
              <a:t> rubric/criteria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Sessions/information spreading like this! (well done GRC!)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Discussion  70+%  physics have seen/experienced harassment  Recognition of the problem! 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designated point of contact to handle these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Set an international CODE OF CONDUCT (guidelines)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Culture of truth  not penalize those who report; welcome the “silent” – inclusivity; how do welcome all in our field?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Childcare policy – a must; both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sym typeface="Wingdings" pitchFamily="2" charset="2"/>
              </a:rPr>
              <a:t>Look at your faculty! Who are they?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BD62F-D920-3040-BC29-D8B28EA9F81E}"/>
              </a:ext>
            </a:extLst>
          </p:cNvPr>
          <p:cNvSpPr/>
          <p:nvPr/>
        </p:nvSpPr>
        <p:spPr>
          <a:xfrm>
            <a:off x="691474" y="90590"/>
            <a:ext cx="1080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from the team activity</a:t>
            </a:r>
          </a:p>
        </p:txBody>
      </p:sp>
    </p:spTree>
    <p:extLst>
      <p:ext uri="{BB962C8B-B14F-4D97-AF65-F5344CB8AC3E}">
        <p14:creationId xmlns:p14="http://schemas.microsoft.com/office/powerpoint/2010/main" val="152861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C3E9F-9A42-994D-BAFA-42B52E3F1042}"/>
              </a:ext>
            </a:extLst>
          </p:cNvPr>
          <p:cNvSpPr/>
          <p:nvPr/>
        </p:nvSpPr>
        <p:spPr>
          <a:xfrm>
            <a:off x="87814" y="357571"/>
            <a:ext cx="1194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harassment of Women: National Academies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6A6C9-3891-7840-AE99-348E65C8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86" y="1007435"/>
            <a:ext cx="3566041" cy="5349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E818F-B177-6045-8AA5-5B65E69F80E4}"/>
              </a:ext>
            </a:extLst>
          </p:cNvPr>
          <p:cNvSpPr txBox="1"/>
          <p:nvPr/>
        </p:nvSpPr>
        <p:spPr>
          <a:xfrm>
            <a:off x="657150" y="5604772"/>
            <a:ext cx="349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Academies of Science, Engineering,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D4EDA-B6A0-9548-B2E4-F3CF99C70E17}"/>
              </a:ext>
            </a:extLst>
          </p:cNvPr>
          <p:cNvSpPr/>
          <p:nvPr/>
        </p:nvSpPr>
        <p:spPr>
          <a:xfrm>
            <a:off x="4534922" y="2432970"/>
            <a:ext cx="73895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There are reliable scientific methods for determining the prevalence of sexual harassment.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1FCD3-12DB-D249-9182-CD02E59AFDC4}"/>
              </a:ext>
            </a:extLst>
          </p:cNvPr>
          <p:cNvSpPr/>
          <p:nvPr/>
        </p:nvSpPr>
        <p:spPr>
          <a:xfrm>
            <a:off x="4534922" y="4308314"/>
            <a:ext cx="73895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Some surveys underreport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incidence of sexual harassment because they have not followed standard and valid practices for survey research and sexual harassment research. </a:t>
            </a:r>
          </a:p>
        </p:txBody>
      </p:sp>
    </p:spTree>
    <p:extLst>
      <p:ext uri="{BB962C8B-B14F-4D97-AF65-F5344CB8AC3E}">
        <p14:creationId xmlns:p14="http://schemas.microsoft.com/office/powerpoint/2010/main" val="381174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AD7511-78BC-1A47-8AE0-CA8687F59B99}"/>
              </a:ext>
            </a:extLst>
          </p:cNvPr>
          <p:cNvSpPr/>
          <p:nvPr/>
        </p:nvSpPr>
        <p:spPr>
          <a:xfrm>
            <a:off x="87814" y="357571"/>
            <a:ext cx="1194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harassment of Women: National Academies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14F47-0C23-7B46-9F9C-EE7F3498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23" y="1299110"/>
            <a:ext cx="5382577" cy="5201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C41C87-A8AB-0A43-BF5E-2410B9D863D8}"/>
              </a:ext>
            </a:extLst>
          </p:cNvPr>
          <p:cNvSpPr/>
          <p:nvPr/>
        </p:nvSpPr>
        <p:spPr>
          <a:xfrm>
            <a:off x="265329" y="1174698"/>
            <a:ext cx="73895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Sexual harassment is a form of discrimination that consists of three types of harassing behavior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Both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gender harassment </a:t>
            </a:r>
          </a:p>
          <a:p>
            <a:pPr marL="457200" indent="-457200">
              <a:buAutoNum type="arabicParenBoth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Both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unwanted sexual attention </a:t>
            </a:r>
          </a:p>
          <a:p>
            <a:pPr marL="457200" indent="-457200">
              <a:buAutoNum type="arabicParenBoth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Both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sexual coercion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C94F3-2285-674E-B69B-C45BBE96CB05}"/>
              </a:ext>
            </a:extLst>
          </p:cNvPr>
          <p:cNvSpPr/>
          <p:nvPr/>
        </p:nvSpPr>
        <p:spPr>
          <a:xfrm>
            <a:off x="265329" y="4932070"/>
            <a:ext cx="7090212" cy="169277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 distinctions between the types of harassment are important, particularly because many people do not realize that gender harassment is a form of sexual harassment.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CF8DA-55F4-7C45-A5A5-EC1B4B8067DE}"/>
              </a:ext>
            </a:extLst>
          </p:cNvPr>
          <p:cNvSpPr/>
          <p:nvPr/>
        </p:nvSpPr>
        <p:spPr>
          <a:xfrm>
            <a:off x="0" y="288765"/>
            <a:ext cx="1194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harassment of Women: National Academies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F03A9-890B-8541-BC9C-55671E581634}"/>
              </a:ext>
            </a:extLst>
          </p:cNvPr>
          <p:cNvSpPr/>
          <p:nvPr/>
        </p:nvSpPr>
        <p:spPr>
          <a:xfrm>
            <a:off x="537883" y="1074509"/>
            <a:ext cx="110669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Sexual harassment remains a persistent problem in the workplace at large, and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can be categorized as a public health epidemic. 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Women experience sexual harassment more often than men do. Women of color and non-binary women experience more harassment than white women.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Gender harassment (e.g., behaviors that communicate that women do not belong or do not merit respect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is by far the most common type of sexual harassment. </a:t>
            </a:r>
          </a:p>
          <a:p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Sexually harassing behaviors are not typically isolated incidents.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Legal compliance is necessary but not sufficient to reduce harassment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Changing climate and culture can prevent and effectively address sexual harassment.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70DF11-21EA-9246-8340-7CAE7B711DD5}"/>
              </a:ext>
            </a:extLst>
          </p:cNvPr>
          <p:cNvSpPr/>
          <p:nvPr/>
        </p:nvSpPr>
        <p:spPr>
          <a:xfrm>
            <a:off x="0" y="949517"/>
            <a:ext cx="1237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Assistant instructors in an online class operated under two different gender identities </a:t>
            </a: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Students (n = 43) submitted ratings of their teachers at the end of the class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FC696-3F25-C347-A8BE-E46ACC7859A0}"/>
              </a:ext>
            </a:extLst>
          </p:cNvPr>
          <p:cNvSpPr/>
          <p:nvPr/>
        </p:nvSpPr>
        <p:spPr>
          <a:xfrm>
            <a:off x="4156148" y="867831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MacNell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Innov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Higher Ed 2015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213FE6-9AA0-EF43-A464-7C8AF92C4E95}"/>
              </a:ext>
            </a:extLst>
          </p:cNvPr>
          <p:cNvGrpSpPr/>
          <p:nvPr/>
        </p:nvGrpSpPr>
        <p:grpSpPr>
          <a:xfrm>
            <a:off x="161120" y="2052552"/>
            <a:ext cx="12051551" cy="3973759"/>
            <a:chOff x="140449" y="2387140"/>
            <a:chExt cx="12051551" cy="39737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8EB6E0-4742-6040-9849-5E2A82F5C257}"/>
                </a:ext>
              </a:extLst>
            </p:cNvPr>
            <p:cNvSpPr/>
            <p:nvPr/>
          </p:nvSpPr>
          <p:spPr>
            <a:xfrm>
              <a:off x="7774651" y="3533930"/>
              <a:ext cx="441734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0000FF"/>
                  </a:solidFill>
                  <a:latin typeface="Candara"/>
                  <a:cs typeface="Candara"/>
                </a:rPr>
                <a:t>Students rated the male identity significantly higher than the female identity, regardless of the instructor’s actual gender</a:t>
              </a:r>
              <a:endParaRPr lang="en-US" altLang="ja-JP" sz="2800" dirty="0">
                <a:latin typeface="Candara"/>
                <a:cs typeface="Candara"/>
              </a:endParaRPr>
            </a:p>
          </p:txBody>
        </p:sp>
        <p:pic>
          <p:nvPicPr>
            <p:cNvPr id="6" name="Picture 5" descr="Screen Shot 2017-08-05 at 12.13.51 PM.png">
              <a:extLst>
                <a:ext uri="{FF2B5EF4-FFF2-40B4-BE49-F238E27FC236}">
                  <a16:creationId xmlns:a16="http://schemas.microsoft.com/office/drawing/2014/main" id="{DD343F65-D1BF-E948-808A-C9B24A3E6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" r="4169"/>
            <a:stretch/>
          </p:blipFill>
          <p:spPr>
            <a:xfrm>
              <a:off x="1523677" y="2699659"/>
              <a:ext cx="5787346" cy="3474624"/>
            </a:xfrm>
            <a:prstGeom prst="rect">
              <a:avLst/>
            </a:prstGeom>
          </p:spPr>
        </p:pic>
        <p:pic>
          <p:nvPicPr>
            <p:cNvPr id="7" name="Picture 6" descr="eval2.png">
              <a:extLst>
                <a:ext uri="{FF2B5EF4-FFF2-40B4-BE49-F238E27FC236}">
                  <a16:creationId xmlns:a16="http://schemas.microsoft.com/office/drawing/2014/main" id="{A10ABB41-DBB6-B645-824E-86788F0B4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27" r="83138" b="17309"/>
            <a:stretch/>
          </p:blipFill>
          <p:spPr>
            <a:xfrm>
              <a:off x="140449" y="2387140"/>
              <a:ext cx="1839200" cy="397375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218344-A149-8940-B643-B2E5283E2832}"/>
              </a:ext>
            </a:extLst>
          </p:cNvPr>
          <p:cNvSpPr txBox="1"/>
          <p:nvPr/>
        </p:nvSpPr>
        <p:spPr>
          <a:xfrm>
            <a:off x="3854720" y="161101"/>
            <a:ext cx="454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Evaluations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D8981-A51A-7D4E-BC98-85F96DE022AB}"/>
              </a:ext>
            </a:extLst>
          </p:cNvPr>
          <p:cNvSpPr/>
          <p:nvPr/>
        </p:nvSpPr>
        <p:spPr>
          <a:xfrm>
            <a:off x="7063199" y="6255969"/>
            <a:ext cx="49584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http://benschmidt.org/profGender/#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47A51-C2E6-E746-98AF-1573F6DC5170}"/>
              </a:ext>
            </a:extLst>
          </p:cNvPr>
          <p:cNvSpPr/>
          <p:nvPr/>
        </p:nvSpPr>
        <p:spPr>
          <a:xfrm>
            <a:off x="1313986" y="6240328"/>
            <a:ext cx="576350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Gendered Language in Teacher Reviews</a:t>
            </a:r>
          </a:p>
        </p:txBody>
      </p:sp>
    </p:spTree>
    <p:extLst>
      <p:ext uri="{BB962C8B-B14F-4D97-AF65-F5344CB8AC3E}">
        <p14:creationId xmlns:p14="http://schemas.microsoft.com/office/powerpoint/2010/main" val="6713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B9DE24-2D5F-411B-B29C-84BD3F72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6" y="342900"/>
            <a:ext cx="11852187" cy="59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1AAF0-0ACB-4946-85FE-B9DFC0E4253F}"/>
              </a:ext>
            </a:extLst>
          </p:cNvPr>
          <p:cNvSpPr/>
          <p:nvPr/>
        </p:nvSpPr>
        <p:spPr>
          <a:xfrm>
            <a:off x="0" y="0"/>
            <a:ext cx="1194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B6FC31-9524-4E16-81C2-6522B16F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661354"/>
            <a:ext cx="9912366" cy="61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A6D2F-C760-954C-BDAD-C99F7DAC7909}"/>
              </a:ext>
            </a:extLst>
          </p:cNvPr>
          <p:cNvSpPr/>
          <p:nvPr/>
        </p:nvSpPr>
        <p:spPr>
          <a:xfrm>
            <a:off x="-142875" y="1597543"/>
            <a:ext cx="1233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data sets of 1224 recommendation letters for postdoctoral fellowships</a:t>
            </a: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Analyzed them length &amp; tone: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AE366-C18E-6941-BA28-A95D3D7BC155}"/>
              </a:ext>
            </a:extLst>
          </p:cNvPr>
          <p:cNvSpPr/>
          <p:nvPr/>
        </p:nvSpPr>
        <p:spPr>
          <a:xfrm>
            <a:off x="4160884" y="1127543"/>
            <a:ext cx="35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Dutt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et al. Nature Geosciences 2016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9E169-7577-E847-8C3D-509F5B13EAD2}"/>
              </a:ext>
            </a:extLst>
          </p:cNvPr>
          <p:cNvSpPr/>
          <p:nvPr/>
        </p:nvSpPr>
        <p:spPr>
          <a:xfrm>
            <a:off x="1386700" y="-3860"/>
            <a:ext cx="9666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differences in recommendation letters </a:t>
            </a:r>
          </a:p>
          <a:p>
            <a:pPr algn="ctr"/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postdoctoral fellowships in geoscience</a:t>
            </a:r>
          </a:p>
        </p:txBody>
      </p:sp>
      <p:pic>
        <p:nvPicPr>
          <p:cNvPr id="5" name="Picture 4" descr="Screen Shot 2017-08-05 at 1.27.03 PM.png">
            <a:extLst>
              <a:ext uri="{FF2B5EF4-FFF2-40B4-BE49-F238E27FC236}">
                <a16:creationId xmlns:a16="http://schemas.microsoft.com/office/drawing/2014/main" id="{5B75FE2E-1F88-2746-8FE7-F8B894A4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" y="2882784"/>
            <a:ext cx="11662865" cy="3887622"/>
          </a:xfrm>
          <a:prstGeom prst="rect">
            <a:avLst/>
          </a:prstGeom>
        </p:spPr>
      </p:pic>
      <p:pic>
        <p:nvPicPr>
          <p:cNvPr id="6" name="Picture 5" descr="Screen Shot 2017-08-05 at 1.30.32 PM.png">
            <a:extLst>
              <a:ext uri="{FF2B5EF4-FFF2-40B4-BE49-F238E27FC236}">
                <a16:creationId xmlns:a16="http://schemas.microsoft.com/office/drawing/2014/main" id="{1E09F1A5-340D-8947-85D4-C0212792E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3" b="15895"/>
          <a:stretch/>
        </p:blipFill>
        <p:spPr>
          <a:xfrm>
            <a:off x="1926779" y="2631194"/>
            <a:ext cx="8551515" cy="14448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B6103D-BB17-1845-94C7-08F62E5F8E78}"/>
              </a:ext>
            </a:extLst>
          </p:cNvPr>
          <p:cNvSpPr/>
          <p:nvPr/>
        </p:nvSpPr>
        <p:spPr>
          <a:xfrm>
            <a:off x="1286687" y="3685220"/>
            <a:ext cx="10130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800" dirty="0">
              <a:solidFill>
                <a:srgbClr val="0000FF"/>
              </a:solidFill>
              <a:latin typeface="Candara"/>
            </a:endParaRPr>
          </a:p>
          <a:p>
            <a:r>
              <a:rPr lang="en-US" altLang="ja-JP" sz="2800" dirty="0">
                <a:solidFill>
                  <a:srgbClr val="0000FF"/>
                </a:solidFill>
                <a:latin typeface="Candara"/>
              </a:rPr>
              <a:t>Female applicants are less likely to receive excellent letters versus good letters compared to male applicants.</a:t>
            </a:r>
          </a:p>
          <a:p>
            <a:endParaRPr lang="en-US" altLang="ja-JP" sz="2800" dirty="0">
              <a:solidFill>
                <a:srgbClr val="0000FF"/>
              </a:solidFill>
              <a:latin typeface="Candara"/>
            </a:endParaRPr>
          </a:p>
          <a:p>
            <a:r>
              <a:rPr lang="en-US" altLang="ja-JP" sz="2800" dirty="0">
                <a:solidFill>
                  <a:srgbClr val="0000FF"/>
                </a:solidFill>
                <a:latin typeface="Candara"/>
              </a:rPr>
              <a:t>Letters for women are shorter than for men.</a:t>
            </a:r>
          </a:p>
          <a:p>
            <a:endParaRPr lang="en-US" altLang="ja-JP" sz="2800" dirty="0">
              <a:solidFill>
                <a:srgbClr val="0000FF"/>
              </a:solidFill>
              <a:latin typeface="Candara"/>
            </a:endParaRPr>
          </a:p>
          <a:p>
            <a:r>
              <a:rPr lang="en-US" altLang="ja-JP" sz="2800" dirty="0">
                <a:solidFill>
                  <a:srgbClr val="0000FF"/>
                </a:solidFill>
                <a:latin typeface="Candara"/>
              </a:rPr>
              <a:t>The gender of the letter writer does not influence the outcomes.</a:t>
            </a:r>
          </a:p>
          <a:p>
            <a:endParaRPr lang="en-US" altLang="ja-JP" sz="2800" dirty="0">
              <a:solidFill>
                <a:srgbClr val="0000FF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508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BC6B0-03D9-0B49-B8F1-CA4DC7D78D1F}"/>
              </a:ext>
            </a:extLst>
          </p:cNvPr>
          <p:cNvSpPr/>
          <p:nvPr/>
        </p:nvSpPr>
        <p:spPr>
          <a:xfrm>
            <a:off x="-392483" y="96196"/>
            <a:ext cx="1281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name?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faculty’s subtle gender biases favor male students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1B430-C94B-B740-82B3-EF907E8A58D7}"/>
              </a:ext>
            </a:extLst>
          </p:cNvPr>
          <p:cNvSpPr/>
          <p:nvPr/>
        </p:nvSpPr>
        <p:spPr>
          <a:xfrm>
            <a:off x="4241613" y="1218269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Moss-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Racusin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et al. PNAS 2012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533AC-D620-6648-AFD4-0E6936BAF79D}"/>
              </a:ext>
            </a:extLst>
          </p:cNvPr>
          <p:cNvSpPr/>
          <p:nvPr/>
        </p:nvSpPr>
        <p:spPr>
          <a:xfrm>
            <a:off x="94881" y="1671579"/>
            <a:ext cx="1198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Science faculty from research universities rated the application materials of a student—who was randomly assigned either a male or female name—for a laboratory manager position.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5FDD8-646A-E64D-B83F-DDBC5EFDD73A}"/>
              </a:ext>
            </a:extLst>
          </p:cNvPr>
          <p:cNvGrpSpPr/>
          <p:nvPr/>
        </p:nvGrpSpPr>
        <p:grpSpPr>
          <a:xfrm>
            <a:off x="544049" y="2436697"/>
            <a:ext cx="11647952" cy="3826384"/>
            <a:chOff x="532813" y="2144717"/>
            <a:chExt cx="11262649" cy="3826384"/>
          </a:xfrm>
        </p:grpSpPr>
        <p:pic>
          <p:nvPicPr>
            <p:cNvPr id="6" name="Picture 5" descr="resumes.png">
              <a:extLst>
                <a:ext uri="{FF2B5EF4-FFF2-40B4-BE49-F238E27FC236}">
                  <a16:creationId xmlns:a16="http://schemas.microsoft.com/office/drawing/2014/main" id="{B9E461A6-CB93-1B4F-9002-6DF8A1558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" t="497" r="21808" b="26771"/>
            <a:stretch/>
          </p:blipFill>
          <p:spPr>
            <a:xfrm>
              <a:off x="532813" y="2144717"/>
              <a:ext cx="5034858" cy="3826384"/>
            </a:xfrm>
            <a:prstGeom prst="rect">
              <a:avLst/>
            </a:prstGeom>
          </p:spPr>
        </p:pic>
        <p:pic>
          <p:nvPicPr>
            <p:cNvPr id="7" name="Picture 6" descr="resumes.png">
              <a:extLst>
                <a:ext uri="{FF2B5EF4-FFF2-40B4-BE49-F238E27FC236}">
                  <a16:creationId xmlns:a16="http://schemas.microsoft.com/office/drawing/2014/main" id="{A8DC040B-AC04-D443-A6AC-44B53C2F7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8" t="31172" r="2202" b="57093"/>
            <a:stretch/>
          </p:blipFill>
          <p:spPr>
            <a:xfrm>
              <a:off x="1689123" y="2605628"/>
              <a:ext cx="1470796" cy="6903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60F401-4888-5D4E-8A8D-B0A619F8FCC5}"/>
                </a:ext>
              </a:extLst>
            </p:cNvPr>
            <p:cNvSpPr/>
            <p:nvPr/>
          </p:nvSpPr>
          <p:spPr>
            <a:xfrm>
              <a:off x="5821720" y="2702738"/>
              <a:ext cx="597374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0000FF"/>
                  </a:solidFill>
                  <a:latin typeface="Candara"/>
                </a:rPr>
                <a:t>Female applicant rated less competent and less </a:t>
              </a:r>
              <a:r>
                <a:rPr lang="en-US" altLang="ja-JP" sz="2800" dirty="0" err="1">
                  <a:solidFill>
                    <a:srgbClr val="0000FF"/>
                  </a:solidFill>
                  <a:latin typeface="Candara"/>
                </a:rPr>
                <a:t>hireable</a:t>
              </a:r>
              <a:r>
                <a:rPr lang="en-US" altLang="ja-JP" sz="2800" dirty="0">
                  <a:solidFill>
                    <a:srgbClr val="0000FF"/>
                  </a:solidFill>
                  <a:latin typeface="Candara"/>
                </a:rPr>
                <a:t>.</a:t>
              </a:r>
            </a:p>
          </p:txBody>
        </p:sp>
      </p:grpSp>
      <p:pic>
        <p:nvPicPr>
          <p:cNvPr id="9" name="Picture 8" descr="salary.png">
            <a:extLst>
              <a:ext uri="{FF2B5EF4-FFF2-40B4-BE49-F238E27FC236}">
                <a16:creationId xmlns:a16="http://schemas.microsoft.com/office/drawing/2014/main" id="{820AF7FD-4971-FA46-8DD1-C9358DAFC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7" b="23281"/>
          <a:stretch/>
        </p:blipFill>
        <p:spPr>
          <a:xfrm>
            <a:off x="425206" y="2357884"/>
            <a:ext cx="4776214" cy="4403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7019F2-345C-5548-B4C5-104E5D949CCD}"/>
              </a:ext>
            </a:extLst>
          </p:cNvPr>
          <p:cNvSpPr txBox="1"/>
          <p:nvPr/>
        </p:nvSpPr>
        <p:spPr>
          <a:xfrm>
            <a:off x="6013893" y="4349889"/>
            <a:ext cx="630012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Candara"/>
              </a:defRPr>
            </a:lvl1pPr>
          </a:lstStyle>
          <a:p>
            <a:r>
              <a:rPr lang="en-US" altLang="ja-JP" dirty="0"/>
              <a:t>Male applicant offered 10% higher salary.</a:t>
            </a:r>
          </a:p>
          <a:p>
            <a:endParaRPr lang="en-US" altLang="ja-JP" dirty="0"/>
          </a:p>
          <a:p>
            <a:r>
              <a:rPr lang="en-US" altLang="ja-JP" u="sng" dirty="0"/>
              <a:t>Female and male faculty equally biased.</a:t>
            </a:r>
            <a:r>
              <a:rPr lang="en-US" altLang="ja-JP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6A167-0DB2-3E4F-B3D8-B02F837063EE}"/>
              </a:ext>
            </a:extLst>
          </p:cNvPr>
          <p:cNvSpPr/>
          <p:nvPr/>
        </p:nvSpPr>
        <p:spPr>
          <a:xfrm>
            <a:off x="1162892" y="39826"/>
            <a:ext cx="8063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researcher, two perceived gender identities: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Barres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F0621B-8060-4D40-8733-8E5C221160F6}"/>
              </a:ext>
            </a:extLst>
          </p:cNvPr>
          <p:cNvSpPr/>
          <p:nvPr/>
        </p:nvSpPr>
        <p:spPr>
          <a:xfrm>
            <a:off x="580177" y="1754326"/>
            <a:ext cx="10335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Neurobiologist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Underwent a sex change at the age of 42 (female &gt; male)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383C39-E9E7-3C40-A27D-2AE4CA0EA4EB}"/>
              </a:ext>
            </a:extLst>
          </p:cNvPr>
          <p:cNvSpPr/>
          <p:nvPr/>
        </p:nvSpPr>
        <p:spPr>
          <a:xfrm>
            <a:off x="97572" y="2796994"/>
            <a:ext cx="12094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“The main difference I have noticed is that people who don't know I am transgendered treat me with much more respect" than when he was a woman.” </a:t>
            </a:r>
          </a:p>
          <a:p>
            <a:pPr marL="457200" indent="-457200" algn="l">
              <a:buFont typeface="Arial"/>
              <a:buChar char="•"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“I can even complete a whole sentence without being interrupted by a man.”</a:t>
            </a:r>
          </a:p>
          <a:p>
            <a:pPr marL="457200" indent="-457200" algn="l">
              <a:buFont typeface="Arial"/>
              <a:buChar char="•"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“I overheard: ‘Ben Barres gave a great seminar today, but then his work is much better than his sister's.”</a:t>
            </a:r>
          </a:p>
          <a:p>
            <a:pPr marL="457200" indent="-457200" algn="l">
              <a:buFont typeface="Arial"/>
              <a:buChar char="•"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NEW.100413.BenBarres.jpg">
            <a:extLst>
              <a:ext uri="{FF2B5EF4-FFF2-40B4-BE49-F238E27FC236}">
                <a16:creationId xmlns:a16="http://schemas.microsoft.com/office/drawing/2014/main" id="{77E3713E-514C-B841-8F8F-09ADD8A6F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67" y="45947"/>
            <a:ext cx="1764356" cy="26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8666" y="2925000"/>
          <a:ext cx="5199181" cy="371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047">
                <a:tc>
                  <a:txBody>
                    <a:bodyPr/>
                    <a:lstStyle/>
                    <a:p>
                      <a:r>
                        <a:rPr lang="en-US" sz="1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4">
                <a:tc>
                  <a:txBody>
                    <a:bodyPr/>
                    <a:lstStyle/>
                    <a:p>
                      <a:r>
                        <a:rPr lang="en-US" sz="1800" dirty="0"/>
                        <a:t>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Able, skill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4">
                <a:tc>
                  <a:txBody>
                    <a:bodyPr/>
                    <a:lstStyle/>
                    <a:p>
                      <a:r>
                        <a:rPr lang="en-US" sz="1800" dirty="0"/>
                        <a:t>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Awards,</a:t>
                      </a:r>
                      <a:r>
                        <a:rPr lang="en-US" sz="1800" baseline="0" dirty="0"/>
                        <a:t> honors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r>
                        <a:rPr lang="en-US" sz="1800" dirty="0"/>
                        <a:t>Agentic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Competent, leader, logic,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r>
                        <a:rPr lang="en-US" sz="1800" dirty="0"/>
                        <a:t>Negative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Unclear, illogical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79">
                <a:tc>
                  <a:txBody>
                    <a:bodyPr/>
                    <a:lstStyle/>
                    <a:p>
                      <a:r>
                        <a:rPr lang="en-US" sz="1800" dirty="0"/>
                        <a:t>Positive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Solid, feasible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4">
                <a:tc>
                  <a:txBody>
                    <a:bodyPr/>
                    <a:lstStyle/>
                    <a:p>
                      <a:r>
                        <a:rPr lang="en-US" sz="1800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Productivity,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915">
                <a:tc>
                  <a:txBody>
                    <a:bodyPr/>
                    <a:lstStyle/>
                    <a:p>
                      <a:r>
                        <a:rPr lang="en-US" sz="1800" dirty="0"/>
                        <a:t>Standout</a:t>
                      </a:r>
                      <a:r>
                        <a:rPr lang="en-US" sz="1800" baseline="0" dirty="0"/>
                        <a:t> adjectives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Exceptional,</a:t>
                      </a:r>
                      <a:r>
                        <a:rPr lang="en-US" sz="1800" baseline="0" dirty="0"/>
                        <a:t> outstanding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58089" y="2481293"/>
            <a:ext cx="66339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</a:rPr>
              <a:t>stereotype-based beliefs that women lack agentic traits associated with ability (e.g., independence, leadership ability, logic, strength) in male-typed domains that can lead reviewers to doubt women’s competence.</a:t>
            </a:r>
          </a:p>
          <a:p>
            <a:endParaRPr lang="en-US" sz="2400" dirty="0">
              <a:solidFill>
                <a:srgbClr val="0000FF"/>
              </a:solidFill>
              <a:latin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</a:rPr>
              <a:t>Often unconscious, bias occurs despite explicitly held egalitarian beliefs.</a:t>
            </a:r>
          </a:p>
          <a:p>
            <a:endParaRPr lang="en-US" sz="2400" dirty="0">
              <a:solidFill>
                <a:srgbClr val="0000FF"/>
              </a:solidFill>
              <a:latin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</a:rPr>
              <a:t>Bias most likely to occur in reviews for high-status position or award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4999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432FF"/>
                </a:solidFill>
              </a:rPr>
              <a:t>Funding</a:t>
            </a:r>
          </a:p>
          <a:p>
            <a:r>
              <a:rPr lang="en-US" sz="3000" dirty="0">
                <a:solidFill>
                  <a:srgbClr val="0432FF"/>
                </a:solidFill>
              </a:rPr>
              <a:t>Analysis of National Institutes of Health R01 Application Critiques, Impact, and Criteria Scores: </a:t>
            </a:r>
            <a:r>
              <a:rPr lang="en-US" sz="3000" dirty="0"/>
              <a:t>Does the Sex of the Principal Investigator Make a Difference?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78" y="2253635"/>
            <a:ext cx="45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Linguistic analysis of NIH grant proposal critiques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78" y="4989590"/>
            <a:ext cx="114609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higher incidence of standout adjectives for women in type 2 proposals,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Priority, approach and significance scores worse (higher) for women.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923FE-8D6A-2E4E-8220-E594460D0113}"/>
              </a:ext>
            </a:extLst>
          </p:cNvPr>
          <p:cNvSpPr/>
          <p:nvPr/>
        </p:nvSpPr>
        <p:spPr>
          <a:xfrm>
            <a:off x="8905657" y="1577146"/>
            <a:ext cx="340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Kaatz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A., et al., Academic Medicine: August 2016, 91, 1080–1088</a:t>
            </a:r>
          </a:p>
        </p:txBody>
      </p:sp>
    </p:spTree>
    <p:extLst>
      <p:ext uri="{BB962C8B-B14F-4D97-AF65-F5344CB8AC3E}">
        <p14:creationId xmlns:p14="http://schemas.microsoft.com/office/powerpoint/2010/main" val="34765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23395" y="91271"/>
            <a:ext cx="6724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demographic bias matter?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8" y="673919"/>
            <a:ext cx="11817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consequences of small biases: A simulation of peer review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85550" y="1303216"/>
            <a:ext cx="7333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Day . Research Policy 2015 </a:t>
            </a:r>
          </a:p>
          <a:p>
            <a:pPr algn="l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58" y="1821009"/>
            <a:ext cx="12833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Grant applicants assigned as “preferred class” vs. “non-preferred class” </a:t>
            </a:r>
          </a:p>
          <a:p>
            <a:pPr marL="171450" indent="-171450">
              <a:buFont typeface="Arial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Ran simulations for grant review process applying a particular level of bias amongst reviewers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8666" y="2903875"/>
            <a:ext cx="11480448" cy="3954125"/>
            <a:chOff x="440636" y="2431344"/>
            <a:chExt cx="11480448" cy="3954125"/>
          </a:xfrm>
        </p:grpSpPr>
        <p:sp>
          <p:nvSpPr>
            <p:cNvPr id="18" name="Rectangle 17"/>
            <p:cNvSpPr/>
            <p:nvPr/>
          </p:nvSpPr>
          <p:spPr>
            <a:xfrm>
              <a:off x="7179484" y="3182107"/>
              <a:ext cx="4741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</a:p>
            <a:p>
              <a:pPr algn="l"/>
              <a:r>
                <a:rPr lang="en-US" altLang="ja-JP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total review bias of 3.7% translates to a 20% lower grant success rate </a:t>
              </a:r>
            </a:p>
            <a:p>
              <a:pPr algn="l"/>
              <a:r>
                <a:rPr lang="en-US" altLang="ja-JP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l"/>
              <a:r>
                <a:rPr lang="en-US" altLang="ja-JP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10% of grants are awarded</a:t>
              </a:r>
            </a:p>
          </p:txBody>
        </p:sp>
        <p:pic>
          <p:nvPicPr>
            <p:cNvPr id="19" name="Picture 18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36" y="2431344"/>
              <a:ext cx="6609632" cy="39541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8666" y="5817391"/>
            <a:ext cx="114609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are cumulative</a:t>
            </a:r>
          </a:p>
        </p:txBody>
      </p:sp>
    </p:spTree>
    <p:extLst>
      <p:ext uri="{BB962C8B-B14F-4D97-AF65-F5344CB8AC3E}">
        <p14:creationId xmlns:p14="http://schemas.microsoft.com/office/powerpoint/2010/main" val="16037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0FF81-C89E-7440-B769-A7A55371B339}"/>
              </a:ext>
            </a:extLst>
          </p:cNvPr>
          <p:cNvSpPr txBox="1"/>
          <p:nvPr/>
        </p:nvSpPr>
        <p:spPr>
          <a:xfrm>
            <a:off x="4118535" y="441434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8BA2B-6B20-E94A-A57E-A4052FCF7501}"/>
              </a:ext>
            </a:extLst>
          </p:cNvPr>
          <p:cNvSpPr txBox="1"/>
          <p:nvPr/>
        </p:nvSpPr>
        <p:spPr>
          <a:xfrm>
            <a:off x="3528629" y="1891861"/>
            <a:ext cx="5134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it exist?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it have an impact?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1B2DD-9D7C-D841-81BA-FB461CD6F1E3}"/>
              </a:ext>
            </a:extLst>
          </p:cNvPr>
          <p:cNvSpPr txBox="1"/>
          <p:nvPr/>
        </p:nvSpPr>
        <p:spPr>
          <a:xfrm>
            <a:off x="3364320" y="4596798"/>
            <a:ext cx="5463355" cy="800219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fix it?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790375-965E-4B4A-88BF-9488987C9944}"/>
                  </a:ext>
                </a:extLst>
              </p14:cNvPr>
              <p14:cNvContentPartPr/>
              <p14:nvPr/>
            </p14:nvContentPartPr>
            <p14:xfrm>
              <a:off x="4070224" y="1651087"/>
              <a:ext cx="1296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790375-965E-4B4A-88BF-9488987C99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9264" y="1620487"/>
                <a:ext cx="74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D97F43-A52F-684A-B06A-49B1FDAF6A4A}"/>
                  </a:ext>
                </a:extLst>
              </p14:cNvPr>
              <p14:cNvContentPartPr/>
              <p14:nvPr/>
            </p14:nvContentPartPr>
            <p14:xfrm>
              <a:off x="3668591" y="1833503"/>
              <a:ext cx="882690" cy="72849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D97F43-A52F-684A-B06A-49B1FDAF6A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7632" y="1802549"/>
                <a:ext cx="944248" cy="790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E0EC61-8DEE-114D-BA10-EF25497A7313}"/>
                  </a:ext>
                </a:extLst>
              </p14:cNvPr>
              <p14:cNvContentPartPr/>
              <p14:nvPr/>
            </p14:nvContentPartPr>
            <p14:xfrm>
              <a:off x="2645939" y="2917689"/>
              <a:ext cx="882690" cy="72849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E0EC61-8DEE-114D-BA10-EF25497A73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980" y="2886735"/>
                <a:ext cx="944248" cy="790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9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B243-1175-C04D-BA76-72CD8D1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74" y="0"/>
            <a:ext cx="11231252" cy="2419124"/>
          </a:xfrm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gender determines the way we speak about professionals</a:t>
            </a:r>
            <a:b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Stav</a:t>
            </a:r>
            <a:r>
              <a:rPr lang="en-US" sz="24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Atir</a:t>
            </a:r>
            <a:r>
              <a:rPr lang="en-US" sz="24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and Melissa J. Ferguson, PNAS June 25, 2018. 201805284</a:t>
            </a:r>
            <a:b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B1C80-0E7D-7B4A-A7E3-8FA40F0DC618}"/>
              </a:ext>
            </a:extLst>
          </p:cNvPr>
          <p:cNvSpPr/>
          <p:nvPr/>
        </p:nvSpPr>
        <p:spPr>
          <a:xfrm>
            <a:off x="6664809" y="2060473"/>
            <a:ext cx="5527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/>
              </a:rPr>
              <a:t>Men and women were, on average across studies, more than twice as likely to describe a male (vs. female) professional by surname in domains, such as science, literature, and politics. </a:t>
            </a:r>
          </a:p>
          <a:p>
            <a:endParaRPr lang="en-US" sz="2400" dirty="0">
              <a:solidFill>
                <a:srgbClr val="0000FF"/>
              </a:solidFill>
              <a:latin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</a:rPr>
              <a:t>We find that this simple difference in reference affects judgments of eminence, with participants judging those professionals described by surname as more eminent and 14% more deserving of a career award.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2BE6F-BB34-7B4E-B55F-9BCF9B77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078"/>
            <a:ext cx="6560034" cy="35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1743</Words>
  <Application>Microsoft Macintosh PowerPoint</Application>
  <PresentationFormat>Widescreen</PresentationFormat>
  <Paragraphs>185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gender determines the way we speak about professionals  Stav Atir and Melissa J. Ferguson, PNAS June 25, 2018. 201805284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Sapna Sarupria</dc:creator>
  <cp:lastModifiedBy>Sapna Sarupria</cp:lastModifiedBy>
  <cp:revision>44</cp:revision>
  <dcterms:created xsi:type="dcterms:W3CDTF">2019-08-05T10:20:57Z</dcterms:created>
  <dcterms:modified xsi:type="dcterms:W3CDTF">2019-08-09T16:34:04Z</dcterms:modified>
</cp:coreProperties>
</file>