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1"/>
  </p:notesMasterIdLst>
  <p:sldIdLst>
    <p:sldId id="256" r:id="rId3"/>
    <p:sldId id="847" r:id="rId4"/>
    <p:sldId id="993" r:id="rId5"/>
    <p:sldId id="853" r:id="rId6"/>
    <p:sldId id="258" r:id="rId7"/>
    <p:sldId id="259" r:id="rId8"/>
    <p:sldId id="856" r:id="rId9"/>
    <p:sldId id="99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2CC"/>
    <a:srgbClr val="F4A460"/>
    <a:srgbClr val="011893"/>
    <a:srgbClr val="941651"/>
    <a:srgbClr val="CD9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CF5C04-5534-4C78-96AB-9205013E8EBD}" v="2" dt="2024-08-28T15:56:48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69"/>
    <p:restoredTop sz="96327"/>
  </p:normalViewPr>
  <p:slideViewPr>
    <p:cSldViewPr snapToGrid="0" snapToObjects="1">
      <p:cViewPr varScale="1">
        <p:scale>
          <a:sx n="139" d="100"/>
          <a:sy n="139" d="100"/>
        </p:scale>
        <p:origin x="176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orhouy Minh" userId="zZy/UXm0inxACGTAJWANcD8CwsVYdwhFg1vwlv/iGog=" providerId="None" clId="Web-{51CF5C04-5534-4C78-96AB-9205013E8EBD}"/>
    <pc:docChg chg="addSld delSld">
      <pc:chgData name="Porhouy Minh" userId="zZy/UXm0inxACGTAJWANcD8CwsVYdwhFg1vwlv/iGog=" providerId="None" clId="Web-{51CF5C04-5534-4C78-96AB-9205013E8EBD}" dt="2024-08-28T15:56:47.932" v="1"/>
      <pc:docMkLst>
        <pc:docMk/>
      </pc:docMkLst>
      <pc:sldChg chg="add del">
        <pc:chgData name="Porhouy Minh" userId="zZy/UXm0inxACGTAJWANcD8CwsVYdwhFg1vwlv/iGog=" providerId="None" clId="Web-{51CF5C04-5534-4C78-96AB-9205013E8EBD}" dt="2024-08-28T15:56:47.932" v="1"/>
        <pc:sldMkLst>
          <pc:docMk/>
          <pc:sldMk cId="3254192676" sldId="85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234D6-73BB-0046-9C56-F228E00F65E1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554A8-C5B7-A748-BED0-8FD525449B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432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 and welcome to the University of Minnesota. I hope you are as excited to be here and start your journey here as we are! In these next 7 mins I will give you a quick overview of our group and the projects we have available for incoming students. I am hoping to recruit two students in the group this Fall.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554A8-C5B7-A748-BED0-8FD525449B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182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3CBB4B-121E-5647-B4E9-600DEEB7DB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80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3CBB4B-121E-5647-B4E9-600DEEB7DB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09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ranja/Documents/5-resources/ppt/2018%20ppt-with%20R/new/working%20files/graphics_HD-title-gold.png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E34CB-59CC-8941-BE32-D8DD7791D4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2A49D-D898-274D-99DC-C82928567C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C576F-C018-8949-BF30-E9B540EC7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D3113-C5E1-B74B-8ED5-F05CF1521E30}" type="datetime1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09D45-DCCA-E24D-81AA-25D6FDF0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C5CB2-E45C-EB4B-9FEB-53220882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EACA-21E2-1F43-9E70-024AACB35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82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0DB2-AEA2-D541-9A03-C3737BC26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2CB59C-7138-BF43-90BD-3BFAD41D1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8C1BC-E397-7447-A44E-CFBB68FDB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5B41-6D05-D247-BCA3-F465FECCAEF9}" type="datetime1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601C8-2278-EE4C-AC02-1344A1696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53232-CBA7-9349-BE9B-9AD3EE08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EACA-21E2-1F43-9E70-024AACB35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561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9A8EA-00DA-F448-A9C7-1C5E23D07A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F821E-459C-2848-BE1C-EFED9B2D9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F3FC6-DFB4-874F-A014-48BDAE8C5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68822-798A-7041-8A9F-1629E4763409}" type="datetime1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07C410-E248-684A-9480-A67528C7D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0E547-3A16-604E-A679-93A75E230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EACA-21E2-1F43-9E70-024AACB35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7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787400"/>
            <a:ext cx="10668000" cy="1143000"/>
          </a:xfrm>
        </p:spPr>
        <p:txBody>
          <a:bodyPr/>
          <a:lstStyle>
            <a:lvl1pPr algn="l">
              <a:defRPr>
                <a:solidFill>
                  <a:srgbClr val="7A0019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921000"/>
            <a:ext cx="10668000" cy="609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50" indent="0">
              <a:buNone/>
              <a:defRPr sz="2400">
                <a:solidFill>
                  <a:srgbClr val="FFFFFF"/>
                </a:solidFill>
              </a:defRPr>
            </a:lvl2pPr>
            <a:lvl3pPr marL="914498" indent="0">
              <a:buNone/>
              <a:defRPr sz="2400">
                <a:solidFill>
                  <a:srgbClr val="FFFFFF"/>
                </a:solidFill>
              </a:defRPr>
            </a:lvl3pPr>
            <a:lvl4pPr marL="1371748" indent="0">
              <a:buNone/>
              <a:defRPr sz="2400">
                <a:solidFill>
                  <a:srgbClr val="FFFFFF"/>
                </a:solidFill>
              </a:defRPr>
            </a:lvl4pPr>
            <a:lvl5pPr marL="1828998" indent="0">
              <a:buNone/>
              <a:defRPr sz="2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Presenter/unit/department name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914400" y="3530600"/>
            <a:ext cx="10668000" cy="508000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50" indent="0">
              <a:buNone/>
              <a:defRPr sz="1600">
                <a:solidFill>
                  <a:srgbClr val="FFFFFF"/>
                </a:solidFill>
              </a:defRPr>
            </a:lvl2pPr>
            <a:lvl3pPr marL="914498" indent="0">
              <a:buNone/>
              <a:defRPr sz="1600">
                <a:solidFill>
                  <a:srgbClr val="FFFFFF"/>
                </a:solidFill>
              </a:defRPr>
            </a:lvl3pPr>
            <a:lvl4pPr marL="1371748" indent="0">
              <a:buNone/>
              <a:defRPr sz="1600">
                <a:solidFill>
                  <a:srgbClr val="FFFFFF"/>
                </a:solidFill>
              </a:defRPr>
            </a:lvl4pPr>
            <a:lvl5pPr marL="1828998" indent="0">
              <a:buNone/>
              <a:defRPr sz="16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58763A5-D370-5F75-919A-C124A0EAF027}"/>
              </a:ext>
            </a:extLst>
          </p:cNvPr>
          <p:cNvGrpSpPr/>
          <p:nvPr userDrawn="1"/>
        </p:nvGrpSpPr>
        <p:grpSpPr>
          <a:xfrm>
            <a:off x="-9939" y="5321115"/>
            <a:ext cx="12231756" cy="1536517"/>
            <a:chOff x="0" y="5301237"/>
            <a:chExt cx="12231756" cy="1536517"/>
          </a:xfrm>
        </p:grpSpPr>
        <p:pic>
          <p:nvPicPr>
            <p:cNvPr id="5" name="graphics_HD-title-gold.png" descr="/Users/ranja/Documents/5-resources/ppt/2018 ppt-with R/new/working files/graphics_HD-title-gold.png"/>
            <p:cNvPicPr>
              <a:picLocks noChangeAspect="1"/>
            </p:cNvPicPr>
            <p:nvPr userDrawn="1"/>
          </p:nvPicPr>
          <p:blipFill>
            <a:blip r:embed="rId2" r:link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227" y="5303446"/>
              <a:ext cx="10764078" cy="1534308"/>
            </a:xfrm>
            <a:prstGeom prst="rect">
              <a:avLst/>
            </a:prstGeom>
          </p:spPr>
        </p:pic>
        <p:pic>
          <p:nvPicPr>
            <p:cNvPr id="2" name="graphics_HD-title-gold.png" descr="/Users/ranja/Documents/5-resources/ppt/2018 ppt-with R/new/working files/graphics_HD-title-gold.png">
              <a:extLst>
                <a:ext uri="{FF2B5EF4-FFF2-40B4-BE49-F238E27FC236}">
                  <a16:creationId xmlns:a16="http://schemas.microsoft.com/office/drawing/2014/main" id="{691B7F01-1BFF-91A2-79B7-4D9AA10C3A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r:link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981"/>
            <a:stretch>
              <a:fillRect/>
            </a:stretch>
          </p:blipFill>
          <p:spPr>
            <a:xfrm>
              <a:off x="0" y="5301237"/>
              <a:ext cx="1401417" cy="1534308"/>
            </a:xfrm>
            <a:prstGeom prst="rect">
              <a:avLst/>
            </a:prstGeom>
          </p:spPr>
        </p:pic>
        <p:pic>
          <p:nvPicPr>
            <p:cNvPr id="3" name="graphics_HD-title-gold.png" descr="/Users/ranja/Documents/5-resources/ppt/2018 ppt-with R/new/working files/graphics_HD-title-gold.png">
              <a:extLst>
                <a:ext uri="{FF2B5EF4-FFF2-40B4-BE49-F238E27FC236}">
                  <a16:creationId xmlns:a16="http://schemas.microsoft.com/office/drawing/2014/main" id="{E5EE21C4-E922-56E0-1BF9-B123A7B44AA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r:link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6981"/>
            <a:stretch>
              <a:fillRect/>
            </a:stretch>
          </p:blipFill>
          <p:spPr>
            <a:xfrm>
              <a:off x="10830339" y="5301237"/>
              <a:ext cx="1401417" cy="15343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209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3400">
                <a:latin typeface="Chalkboard" panose="03050602040202020205" pitchFamily="66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600">
                <a:latin typeface="Chalkboard" panose="03050602040202020205" pitchFamily="66" charset="77"/>
              </a:defRPr>
            </a:lvl1pPr>
            <a:lvl2pPr>
              <a:defRPr sz="2600">
                <a:latin typeface="Chalkboard" panose="03050602040202020205" pitchFamily="66" charset="77"/>
              </a:defRPr>
            </a:lvl2pPr>
            <a:lvl3pPr>
              <a:defRPr sz="2600">
                <a:latin typeface="Chalkboard" panose="03050602040202020205" pitchFamily="66" charset="77"/>
              </a:defRPr>
            </a:lvl3pPr>
            <a:lvl4pPr>
              <a:defRPr sz="2600">
                <a:latin typeface="Chalkboard" panose="03050602040202020205" pitchFamily="66" charset="77"/>
              </a:defRPr>
            </a:lvl4pPr>
            <a:lvl5pPr>
              <a:defRPr sz="2600">
                <a:latin typeface="Chalkboard" panose="03050602040202020205" pitchFamily="66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58325D-8F5F-1D45-B39D-2A1079154344}"/>
              </a:ext>
            </a:extLst>
          </p:cNvPr>
          <p:cNvSpPr txBox="1"/>
          <p:nvPr userDrawn="1"/>
        </p:nvSpPr>
        <p:spPr>
          <a:xfrm>
            <a:off x="534572" y="6471138"/>
            <a:ext cx="689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A1332C91-ED26-1F4D-9852-2C40BAC9A4E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Picture 2" descr="Institute for Diversity Equity and Advocacy - Home | Facebook">
            <a:extLst>
              <a:ext uri="{FF2B5EF4-FFF2-40B4-BE49-F238E27FC236}">
                <a16:creationId xmlns:a16="http://schemas.microsoft.com/office/drawing/2014/main" id="{E52B1EDC-E5C5-FA8F-C68A-A2EF3A5847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771" y="6445042"/>
            <a:ext cx="923623" cy="44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719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0" i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50" indent="0">
              <a:buNone/>
              <a:defRPr sz="1867"/>
            </a:lvl2pPr>
            <a:lvl3pPr marL="914498" indent="0">
              <a:buNone/>
              <a:defRPr sz="1600"/>
            </a:lvl3pPr>
            <a:lvl4pPr marL="1371748" indent="0">
              <a:buNone/>
              <a:defRPr sz="1467"/>
            </a:lvl4pPr>
            <a:lvl5pPr marL="1828998" indent="0">
              <a:buNone/>
              <a:defRPr sz="1467"/>
            </a:lvl5pPr>
            <a:lvl6pPr marL="2286248" indent="0">
              <a:buNone/>
              <a:defRPr sz="1467"/>
            </a:lvl6pPr>
            <a:lvl7pPr marL="2743497" indent="0">
              <a:buNone/>
              <a:defRPr sz="1467"/>
            </a:lvl7pPr>
            <a:lvl8pPr marL="3200747" indent="0">
              <a:buNone/>
              <a:defRPr sz="1467"/>
            </a:lvl8pPr>
            <a:lvl9pPr marL="3657997" indent="0">
              <a:buNone/>
              <a:defRPr sz="14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674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52600"/>
            <a:ext cx="508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52600"/>
            <a:ext cx="50800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60305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50" indent="0">
              <a:buNone/>
              <a:defRPr sz="2000" b="1"/>
            </a:lvl2pPr>
            <a:lvl3pPr marL="914498" indent="0">
              <a:buNone/>
              <a:defRPr sz="1867" b="1"/>
            </a:lvl3pPr>
            <a:lvl4pPr marL="1371748" indent="0">
              <a:buNone/>
              <a:defRPr sz="1600" b="1"/>
            </a:lvl4pPr>
            <a:lvl5pPr marL="1828998" indent="0">
              <a:buNone/>
              <a:defRPr sz="1600" b="1"/>
            </a:lvl5pPr>
            <a:lvl6pPr marL="2286248" indent="0">
              <a:buNone/>
              <a:defRPr sz="1600" b="1"/>
            </a:lvl6pPr>
            <a:lvl7pPr marL="2743497" indent="0">
              <a:buNone/>
              <a:defRPr sz="1600" b="1"/>
            </a:lvl7pPr>
            <a:lvl8pPr marL="3200747" indent="0">
              <a:buNone/>
              <a:defRPr sz="1600" b="1"/>
            </a:lvl8pPr>
            <a:lvl9pPr marL="36579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50" indent="0">
              <a:buNone/>
              <a:defRPr sz="2000" b="1"/>
            </a:lvl2pPr>
            <a:lvl3pPr marL="914498" indent="0">
              <a:buNone/>
              <a:defRPr sz="1867" b="1"/>
            </a:lvl3pPr>
            <a:lvl4pPr marL="1371748" indent="0">
              <a:buNone/>
              <a:defRPr sz="1600" b="1"/>
            </a:lvl4pPr>
            <a:lvl5pPr marL="1828998" indent="0">
              <a:buNone/>
              <a:defRPr sz="1600" b="1"/>
            </a:lvl5pPr>
            <a:lvl6pPr marL="2286248" indent="0">
              <a:buNone/>
              <a:defRPr sz="1600" b="1"/>
            </a:lvl6pPr>
            <a:lvl7pPr marL="2743497" indent="0">
              <a:buNone/>
              <a:defRPr sz="1600" b="1"/>
            </a:lvl7pPr>
            <a:lvl8pPr marL="3200747" indent="0">
              <a:buNone/>
              <a:defRPr sz="1600" b="1"/>
            </a:lvl8pPr>
            <a:lvl9pPr marL="365799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94683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5718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843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3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467"/>
            </a:lvl1pPr>
            <a:lvl2pPr marL="457250" indent="0">
              <a:buNone/>
              <a:defRPr sz="1200"/>
            </a:lvl2pPr>
            <a:lvl3pPr marL="914498" indent="0">
              <a:buNone/>
              <a:defRPr sz="1067"/>
            </a:lvl3pPr>
            <a:lvl4pPr marL="1371748" indent="0">
              <a:buNone/>
              <a:defRPr sz="933"/>
            </a:lvl4pPr>
            <a:lvl5pPr marL="1828998" indent="0">
              <a:buNone/>
              <a:defRPr sz="933"/>
            </a:lvl5pPr>
            <a:lvl6pPr marL="2286248" indent="0">
              <a:buNone/>
              <a:defRPr sz="933"/>
            </a:lvl6pPr>
            <a:lvl7pPr marL="2743497" indent="0">
              <a:buNone/>
              <a:defRPr sz="933"/>
            </a:lvl7pPr>
            <a:lvl8pPr marL="3200747" indent="0">
              <a:buNone/>
              <a:defRPr sz="933"/>
            </a:lvl8pPr>
            <a:lvl9pPr marL="3657997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8990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65839-13E6-0846-A851-722E567EF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ctr">
              <a:defRPr sz="3600">
                <a:solidFill>
                  <a:srgbClr val="C00000"/>
                </a:solidFill>
                <a:latin typeface="Chalkboard" panose="03050602040202020205" pitchFamily="66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7A8EF-B64F-C94F-82DB-9A4A484C3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Chalkboard" panose="03050602040202020205" pitchFamily="66" charset="77"/>
              </a:defRPr>
            </a:lvl1pPr>
            <a:lvl2pPr>
              <a:defRPr sz="2400">
                <a:latin typeface="Chalkboard" panose="03050602040202020205" pitchFamily="66" charset="77"/>
              </a:defRPr>
            </a:lvl2pPr>
            <a:lvl3pPr>
              <a:defRPr sz="2400">
                <a:latin typeface="Chalkboard" panose="03050602040202020205" pitchFamily="66" charset="77"/>
              </a:defRPr>
            </a:lvl3pPr>
            <a:lvl4pPr>
              <a:defRPr sz="2400">
                <a:latin typeface="Chalkboard" panose="03050602040202020205" pitchFamily="66" charset="77"/>
              </a:defRPr>
            </a:lvl4pPr>
            <a:lvl5pPr>
              <a:defRPr sz="2400">
                <a:latin typeface="Chalkboard" panose="03050602040202020205" pitchFamily="66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618AE-836A-AF4B-B655-E08F446F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halkboard" panose="03050602040202020205" pitchFamily="66" charset="77"/>
              </a:defRPr>
            </a:lvl1pPr>
          </a:lstStyle>
          <a:p>
            <a:fld id="{09AA995E-0B95-DF43-BFEA-EC9965BA8892}" type="datetime1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E84E36-1479-7F4D-9CB0-9AE13E0BE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halkboard" panose="03050602040202020205" pitchFamily="66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2AD91-1BD8-F745-A818-16843F1AC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halkboard" panose="03050602040202020205" pitchFamily="66" charset="77"/>
              </a:defRPr>
            </a:lvl1pPr>
          </a:lstStyle>
          <a:p>
            <a:fld id="{83ABEACA-21E2-1F43-9E70-024AACB358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01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50" indent="0">
              <a:buNone/>
              <a:defRPr sz="2800"/>
            </a:lvl2pPr>
            <a:lvl3pPr marL="914498" indent="0">
              <a:buNone/>
              <a:defRPr sz="2400"/>
            </a:lvl3pPr>
            <a:lvl4pPr marL="1371748" indent="0">
              <a:buNone/>
              <a:defRPr sz="2000"/>
            </a:lvl4pPr>
            <a:lvl5pPr marL="1828998" indent="0">
              <a:buNone/>
              <a:defRPr sz="2000"/>
            </a:lvl5pPr>
            <a:lvl6pPr marL="2286248" indent="0">
              <a:buNone/>
              <a:defRPr sz="2000"/>
            </a:lvl6pPr>
            <a:lvl7pPr marL="2743497" indent="0">
              <a:buNone/>
              <a:defRPr sz="2000"/>
            </a:lvl7pPr>
            <a:lvl8pPr marL="3200747" indent="0">
              <a:buNone/>
              <a:defRPr sz="2000"/>
            </a:lvl8pPr>
            <a:lvl9pPr marL="3657997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67"/>
            </a:lvl1pPr>
            <a:lvl2pPr marL="457250" indent="0">
              <a:buNone/>
              <a:defRPr sz="1200"/>
            </a:lvl2pPr>
            <a:lvl3pPr marL="914498" indent="0">
              <a:buNone/>
              <a:defRPr sz="1067"/>
            </a:lvl3pPr>
            <a:lvl4pPr marL="1371748" indent="0">
              <a:buNone/>
              <a:defRPr sz="933"/>
            </a:lvl4pPr>
            <a:lvl5pPr marL="1828998" indent="0">
              <a:buNone/>
              <a:defRPr sz="933"/>
            </a:lvl5pPr>
            <a:lvl6pPr marL="2286248" indent="0">
              <a:buNone/>
              <a:defRPr sz="933"/>
            </a:lvl6pPr>
            <a:lvl7pPr marL="2743497" indent="0">
              <a:buNone/>
              <a:defRPr sz="933"/>
            </a:lvl7pPr>
            <a:lvl8pPr marL="3200747" indent="0">
              <a:buNone/>
              <a:defRPr sz="933"/>
            </a:lvl8pPr>
            <a:lvl9pPr marL="3657997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3095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9904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1" y="304800"/>
            <a:ext cx="75692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935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C08D-A6F2-8C48-AA80-C8B49A16A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51E6E-C867-7147-B6D0-648BA6606E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47E04-5155-2A43-838B-CF9FB8F4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27250-6D2A-7344-AE05-75F013C1B070}" type="datetime1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41184-DA0C-2D4B-9FA1-54E2FA1AD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CA5CA-046A-8848-8BDC-85678CFD2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EACA-21E2-1F43-9E70-024AACB35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0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1BEFF-5222-8048-A2C6-BC7173929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C524-7ACE-4B4D-8306-438A5D56F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BD9A2-9094-CF4E-8BB9-B84105F0B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3265D-22F5-F140-A76C-50C9ED9B0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65491-CFDB-5E46-AE89-F097C6A2472C}" type="datetime1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C13E8D-21A3-344A-A65E-06FCE8851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C4C57-F328-9243-B191-DFE79A2B0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EACA-21E2-1F43-9E70-024AACB35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48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6C474-91D8-A54D-B8A4-F12B3276E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25B9E-5D38-1543-9B6A-24342A739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8F8AD-8C3B-034F-B7A1-541E41119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DBEEE8-88D7-BA42-ACDC-100835F66E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AF8161-7B66-894B-8F21-0B58EE6A3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689220-5CE3-894F-9969-28C03C30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F3F8-B7A5-5449-8D08-4BC79ADC1E1E}" type="datetime1">
              <a:rPr lang="en-US" smtClean="0"/>
              <a:t>8/28/2024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74C67F-ED75-D346-8F83-318ADB4F3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DEA1DC-2BA3-D54C-958A-05453DEF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EACA-21E2-1F43-9E70-024AACB35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482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DC3E6-53E9-9C42-A7CF-8826D9D8E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5C25C5-3E96-D445-BAA4-17FEE1188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2C1E1-405D-4449-82BE-B1992A8CEDA7}" type="datetime1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97AF26-940E-524E-91CF-F09CD5BC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C3EF50-679B-7F49-B604-726494F1D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EACA-21E2-1F43-9E70-024AACB35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85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52641-B4FA-6F4D-B0DE-2D0FB08ED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49F7F-6E9F-EE46-BE5A-73318C07664F}" type="datetime1">
              <a:rPr lang="en-US" smtClean="0"/>
              <a:t>8/28/2024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4E2FE3-EC95-D445-8C5F-4FA80F94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4E01B-DD45-7E4A-83E5-60A7634DC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EACA-21E2-1F43-9E70-024AACB35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30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6440-01F5-D940-8CB2-0EC90D87A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242E0-6AE3-504B-8F78-90752FE99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9A708-9D0B-324F-93EF-150C01E3C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3FDCAD-7AF0-0B44-9071-B3535CADF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23C0-5B28-5541-B2AE-11AAE27767B6}" type="datetime1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0196D9-6FB0-2B46-BD24-093FBFF84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BE53A-5CD6-854A-9D64-B452B8DFE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EACA-21E2-1F43-9E70-024AACB35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68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33375-89DD-C34F-BA6B-76C1F99B0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6A36EB-1BD4-6341-BE37-9846E9D2C6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4A2E03-CF0E-1D4C-BD0D-32B724BC7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04D9D-ED1E-7246-9D43-3CF310075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0F295-7F40-9B43-9FE5-A59B1DB182B8}" type="datetime1">
              <a:rPr lang="en-US" smtClean="0"/>
              <a:t>8/28/2024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04EF5F-CA03-7146-A00B-5010AF59C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39C0B-DF7C-8649-AE93-3EB3A1A94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EACA-21E2-1F43-9E70-024AACB35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33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file://localhost/Users/ranja/Documents/5-resources/ppt/2018%20ppt-with%20R/new/working%20files/graphics_HD-M-gold.pn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16D454-B0D1-7342-AB25-70F46CF97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8CEE7B-2E26-5046-A60F-634455B87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E5A9C-ED96-5548-B6E3-BF98AD77B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FB190-0382-014B-A161-15A1C34F5948}" type="datetime1">
              <a:rPr lang="en-US" smtClean="0"/>
              <a:t>8/28/2024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2DC7DD-D1A8-3B46-91AC-19734F699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867D5-6566-6F45-84FF-DA690E9AC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ABEACA-21E2-1F43-9E70-024AACB358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22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752600"/>
            <a:ext cx="10363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68589" tIns="34295" rIns="68589" bIns="342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graphics_HD-M-gold.png" descr="/Users/ranja/Documents/5-resources/ppt/2018 ppt-with R/new/working files/graphics_HD-M-gold.png"/>
          <p:cNvPicPr>
            <a:picLocks noChangeAspect="1"/>
          </p:cNvPicPr>
          <p:nvPr userDrawn="1"/>
        </p:nvPicPr>
        <p:blipFill>
          <a:blip r:embed="rId13" r:link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9381"/>
            <a:ext cx="12192000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1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0">
          <a:solidFill>
            <a:srgbClr val="7A001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Corbel" charset="0"/>
          <a:ea typeface="ＭＳ Ｐゴシック" charset="0"/>
          <a:cs typeface="ＭＳ Ｐゴシック" charset="0"/>
        </a:defRPr>
      </a:lvl5pPr>
      <a:lvl6pPr marL="45725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6pPr>
      <a:lvl7pPr marL="914498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7pPr>
      <a:lvl8pPr marL="1371748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8pPr>
      <a:lvl9pPr marL="1828998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7A0019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37" indent="-342937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3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743031" indent="-285781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800">
          <a:solidFill>
            <a:srgbClr val="595959"/>
          </a:solidFill>
          <a:latin typeface="+mn-lt"/>
          <a:ea typeface="ＭＳ Ｐゴシック" charset="0"/>
        </a:defRPr>
      </a:lvl2pPr>
      <a:lvl3pPr marL="1143123" indent="-228625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•"/>
        <a:defRPr sz="2400">
          <a:solidFill>
            <a:srgbClr val="595959"/>
          </a:solidFill>
          <a:latin typeface="+mn-lt"/>
          <a:ea typeface="ＭＳ Ｐゴシック" charset="0"/>
        </a:defRPr>
      </a:lvl3pPr>
      <a:lvl4pPr marL="1600373" indent="-228625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–"/>
        <a:defRPr sz="2000">
          <a:solidFill>
            <a:srgbClr val="595959"/>
          </a:solidFill>
          <a:latin typeface="+mn-lt"/>
          <a:ea typeface="ＭＳ Ｐゴシック" charset="0"/>
        </a:defRPr>
      </a:lvl4pPr>
      <a:lvl5pPr marL="2057623" indent="-228625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rgbClr val="595959"/>
          </a:solidFill>
          <a:latin typeface="+mn-lt"/>
          <a:ea typeface="ＭＳ Ｐゴシック" charset="0"/>
        </a:defRPr>
      </a:lvl5pPr>
      <a:lvl6pPr marL="2514872" indent="-228625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2122" indent="-228625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372" indent="-228625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621" indent="-228625" algn="l" rtl="0" eaLnBrk="1" fontAlgn="base" hangingPunct="1">
        <a:spcBef>
          <a:spcPct val="20000"/>
        </a:spcBef>
        <a:spcAft>
          <a:spcPct val="0"/>
        </a:spcAft>
        <a:buClr>
          <a:srgbClr val="7A0019"/>
        </a:buClr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4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7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99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6248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4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74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997" algn="l" defTabSz="457250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11" Type="http://schemas.openxmlformats.org/officeDocument/2006/relationships/image" Target="../media/image21.pn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21F0794-DB17-A04F-A37D-F23A06E1EB5B}"/>
              </a:ext>
            </a:extLst>
          </p:cNvPr>
          <p:cNvGrpSpPr/>
          <p:nvPr/>
        </p:nvGrpSpPr>
        <p:grpSpPr>
          <a:xfrm>
            <a:off x="8875773" y="4436643"/>
            <a:ext cx="2985410" cy="1915598"/>
            <a:chOff x="9200259" y="289288"/>
            <a:chExt cx="2985410" cy="1915598"/>
          </a:xfrm>
        </p:grpSpPr>
        <p:pic>
          <p:nvPicPr>
            <p:cNvPr id="1026" name="Picture 2" descr="A dive into Binary Digits and implementing it with Ruby | by Blair Carroll  | Medium">
              <a:extLst>
                <a:ext uri="{FF2B5EF4-FFF2-40B4-BE49-F238E27FC236}">
                  <a16:creationId xmlns:a16="http://schemas.microsoft.com/office/drawing/2014/main" id="{E77D8CBF-0550-4546-9323-2B2471F892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67" t="17551" b="12500"/>
            <a:stretch/>
          </p:blipFill>
          <p:spPr bwMode="auto">
            <a:xfrm>
              <a:off x="9200259" y="289288"/>
              <a:ext cx="2985410" cy="17171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7069F6-7570-4149-9A11-C70F937A1463}"/>
                </a:ext>
              </a:extLst>
            </p:cNvPr>
            <p:cNvSpPr txBox="1"/>
            <p:nvPr/>
          </p:nvSpPr>
          <p:spPr>
            <a:xfrm>
              <a:off x="9301162" y="635226"/>
              <a:ext cx="2882905" cy="1569660"/>
            </a:xfrm>
            <a:prstGeom prst="rect">
              <a:avLst/>
            </a:prstGeom>
            <a:noFill/>
          </p:spPr>
          <p:txBody>
            <a:bodyPr wrap="none" rtlCol="0" anchor="ctr" anchorCtr="1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Chalkboard" panose="03050602040202020205" pitchFamily="66" charset="77"/>
                </a:rPr>
                <a:t>Molecular dynamics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halkboard" panose="03050602040202020205" pitchFamily="66" charset="77"/>
                </a:rPr>
                <a:t>Advanced sampling</a:t>
              </a:r>
            </a:p>
            <a:p>
              <a:pPr algn="ctr"/>
              <a:r>
                <a:rPr lang="en-US" sz="2400" dirty="0">
                  <a:solidFill>
                    <a:schemeClr val="bg1"/>
                  </a:solidFill>
                  <a:latin typeface="Chalkboard" panose="03050602040202020205" pitchFamily="66" charset="77"/>
                </a:rPr>
                <a:t>Machine learning</a:t>
              </a:r>
            </a:p>
            <a:p>
              <a:pPr algn="ctr"/>
              <a:endParaRPr lang="en-US" sz="2400" dirty="0">
                <a:solidFill>
                  <a:schemeClr val="bg1"/>
                </a:solidFill>
                <a:latin typeface="Chalkboard" panose="03050602040202020205" pitchFamily="66" charset="77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BE41A-0DD0-7D40-9F56-4569F946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EACA-21E2-1F43-9E70-024AACB35839}" type="slidenum">
              <a:rPr lang="en-US" smtClean="0"/>
              <a:t>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BFFD1F-69FA-7144-31B8-DA48C4203E29}"/>
              </a:ext>
            </a:extLst>
          </p:cNvPr>
          <p:cNvSpPr txBox="1"/>
          <p:nvPr/>
        </p:nvSpPr>
        <p:spPr>
          <a:xfrm>
            <a:off x="1187688" y="893562"/>
            <a:ext cx="8061350" cy="1754326"/>
          </a:xfrm>
          <a:prstGeom prst="rect">
            <a:avLst/>
          </a:prstGeom>
          <a:solidFill>
            <a:srgbClr val="FFF2CC">
              <a:alpha val="65098"/>
            </a:srgbClr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i="0" dirty="0">
                <a:ln/>
                <a:solidFill>
                  <a:sysClr val="windowText" lastClr="000000"/>
                </a:solidFill>
                <a:latin typeface="Segoe UI" panose="020F0502020204030204" pitchFamily="34" charset="0"/>
              </a:rPr>
              <a:t>Simulations and Advanced Methods for Probing Energy Landscapes</a:t>
            </a:r>
          </a:p>
          <a:p>
            <a:pPr algn="ctr"/>
            <a:r>
              <a:rPr lang="en-US" sz="3600" b="1" i="0" dirty="0">
                <a:ln/>
                <a:solidFill>
                  <a:sysClr val="windowText" lastClr="000000"/>
                </a:solidFill>
                <a:latin typeface="Segoe UI" panose="020B0502040204020203" pitchFamily="34" charset="0"/>
              </a:rPr>
              <a:t>(SAMPEL</a:t>
            </a:r>
            <a:r>
              <a:rPr lang="en-US" sz="3600" b="1" dirty="0">
                <a:ln/>
                <a:solidFill>
                  <a:sysClr val="windowText" lastClr="000000"/>
                </a:solidFill>
                <a:latin typeface="Segoe UI" panose="020B0502040204020203" pitchFamily="34" charset="0"/>
              </a:rPr>
              <a:t>)</a:t>
            </a:r>
            <a:endParaRPr lang="en-US" sz="3600" b="1" dirty="0">
              <a:ln/>
              <a:solidFill>
                <a:sysClr val="windowText" lastClr="0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8CB322-5DDC-DD73-CECE-5D42A9F28FB1}"/>
              </a:ext>
            </a:extLst>
          </p:cNvPr>
          <p:cNvSpPr txBox="1"/>
          <p:nvPr/>
        </p:nvSpPr>
        <p:spPr>
          <a:xfrm>
            <a:off x="2294070" y="3140634"/>
            <a:ext cx="4136827" cy="830997"/>
          </a:xfrm>
          <a:prstGeom prst="rect">
            <a:avLst/>
          </a:prstGeom>
          <a:solidFill>
            <a:srgbClr val="FFF2CC">
              <a:alpha val="65098"/>
            </a:srgbClr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400" b="1" dirty="0">
                <a:ln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PI: Sapna </a:t>
            </a:r>
            <a:r>
              <a:rPr lang="en-US" sz="2400" b="1" dirty="0" err="1">
                <a:ln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Sarupria</a:t>
            </a:r>
            <a:r>
              <a:rPr lang="en-US" sz="2400" b="1" dirty="0">
                <a:ln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b="1" dirty="0" err="1">
                <a:ln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sarupria@umn.edu</a:t>
            </a:r>
            <a:r>
              <a:rPr lang="en-US" sz="2400" b="1" dirty="0">
                <a:ln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F1C53C-6085-9813-E87F-5B49AC9C70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" t="7211" r="12490" b="24752"/>
          <a:stretch/>
        </p:blipFill>
        <p:spPr>
          <a:xfrm>
            <a:off x="-76971" y="-10313"/>
            <a:ext cx="12345942" cy="68786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E22F3D2-D997-91F0-DF9F-C8D9E718E1FD}"/>
              </a:ext>
            </a:extLst>
          </p:cNvPr>
          <p:cNvGrpSpPr/>
          <p:nvPr/>
        </p:nvGrpSpPr>
        <p:grpSpPr>
          <a:xfrm>
            <a:off x="0" y="4312905"/>
            <a:ext cx="11935519" cy="2517731"/>
            <a:chOff x="9221653" y="1545958"/>
            <a:chExt cx="11935519" cy="2517731"/>
          </a:xfrm>
        </p:grpSpPr>
        <p:pic>
          <p:nvPicPr>
            <p:cNvPr id="1028" name="Picture 4" descr="Diversity Matters - Rainbow Infinity Symbol for Neurodiversity  Neurodivergent Actually Autistic Pride Asperger's Autism ASD Acceptance &amp;  Appreciation - Diversity - Affiche et Impression d'art | TeePublic FR">
              <a:extLst>
                <a:ext uri="{FF2B5EF4-FFF2-40B4-BE49-F238E27FC236}">
                  <a16:creationId xmlns:a16="http://schemas.microsoft.com/office/drawing/2014/main" id="{63256EA0-9E23-5F4B-BADF-C7D7446B4D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50" t="36393" r="17850" b="36250"/>
            <a:stretch/>
          </p:blipFill>
          <p:spPr bwMode="auto">
            <a:xfrm>
              <a:off x="18875797" y="2971457"/>
              <a:ext cx="2281375" cy="977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BA70E87-F44B-0702-47C6-C28BFE1CE0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2630" r="20469"/>
            <a:stretch/>
          </p:blipFill>
          <p:spPr>
            <a:xfrm>
              <a:off x="9221653" y="1545958"/>
              <a:ext cx="2511600" cy="2517731"/>
            </a:xfrm>
            <a:prstGeom prst="ellipse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72829A-F4B7-81E9-3370-53577E43BC0B}"/>
              </a:ext>
            </a:extLst>
          </p:cNvPr>
          <p:cNvSpPr txBox="1"/>
          <p:nvPr/>
        </p:nvSpPr>
        <p:spPr>
          <a:xfrm>
            <a:off x="1867816" y="27364"/>
            <a:ext cx="9136496" cy="1200329"/>
          </a:xfrm>
          <a:prstGeom prst="rect">
            <a:avLst/>
          </a:prstGeom>
          <a:solidFill>
            <a:srgbClr val="FFF2CC">
              <a:alpha val="54902"/>
            </a:srgbClr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i="0" dirty="0">
                <a:ln/>
                <a:solidFill>
                  <a:sysClr val="windowText" lastClr="000000"/>
                </a:solidFill>
                <a:latin typeface="Segoe UI" panose="020F0502020204030204" pitchFamily="34" charset="0"/>
              </a:rPr>
              <a:t>Simulations and Advanced Methods for Probing Energy Landscapes </a:t>
            </a:r>
            <a:r>
              <a:rPr lang="en-US" sz="3600" b="1" i="0" dirty="0">
                <a:ln/>
                <a:solidFill>
                  <a:sysClr val="windowText" lastClr="000000"/>
                </a:solidFill>
                <a:latin typeface="Segoe UI" panose="020B0502040204020203" pitchFamily="34" charset="0"/>
              </a:rPr>
              <a:t>(SAMPEL</a:t>
            </a:r>
            <a:r>
              <a:rPr lang="en-US" sz="3600" b="1" dirty="0">
                <a:ln/>
                <a:solidFill>
                  <a:sysClr val="windowText" lastClr="000000"/>
                </a:solidFill>
                <a:latin typeface="Segoe UI" panose="020B0502040204020203" pitchFamily="34" charset="0"/>
              </a:rPr>
              <a:t>)</a:t>
            </a:r>
            <a:endParaRPr lang="en-US" sz="3600" b="1" dirty="0">
              <a:ln/>
              <a:solidFill>
                <a:sysClr val="windowText" lastClr="000000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1E8DE31-A817-92E2-1CDC-313E1FE58F52}"/>
              </a:ext>
            </a:extLst>
          </p:cNvPr>
          <p:cNvSpPr/>
          <p:nvPr/>
        </p:nvSpPr>
        <p:spPr>
          <a:xfrm>
            <a:off x="574513" y="1390373"/>
            <a:ext cx="11116376" cy="997054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Molecular engineering of materials to solve societal challenges using computational molecular science</a:t>
            </a:r>
          </a:p>
        </p:txBody>
      </p:sp>
    </p:spTree>
    <p:extLst>
      <p:ext uri="{BB962C8B-B14F-4D97-AF65-F5344CB8AC3E}">
        <p14:creationId xmlns:p14="http://schemas.microsoft.com/office/powerpoint/2010/main" val="2523377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iversity Matters - Rainbow Infinity Symbol for Neurodiversity  Neurodivergent Actually Autistic Pride Asperger's Autism ASD Acceptance &amp;  Appreciation - Diversity - Affiche et Impression d'art | TeePublic FR">
            <a:extLst>
              <a:ext uri="{FF2B5EF4-FFF2-40B4-BE49-F238E27FC236}">
                <a16:creationId xmlns:a16="http://schemas.microsoft.com/office/drawing/2014/main" id="{E36FA92C-3E6A-B79E-C698-620DC243D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36393" r="17850" b="36250"/>
          <a:stretch/>
        </p:blipFill>
        <p:spPr bwMode="auto">
          <a:xfrm>
            <a:off x="3644913" y="6041862"/>
            <a:ext cx="1753849" cy="75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895D40-1861-497E-ACEB-07105332D851}"/>
              </a:ext>
            </a:extLst>
          </p:cNvPr>
          <p:cNvSpPr txBox="1"/>
          <p:nvPr/>
        </p:nvSpPr>
        <p:spPr>
          <a:xfrm>
            <a:off x="5789030" y="6005739"/>
            <a:ext cx="3868615" cy="892552"/>
          </a:xfrm>
          <a:prstGeom prst="rect">
            <a:avLst/>
          </a:prstGeom>
          <a:solidFill>
            <a:srgbClr val="FFF2CC">
              <a:alpha val="54902"/>
            </a:srgbClr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PI: Sapna </a:t>
            </a:r>
            <a:r>
              <a:rPr kumimoji="0" lang="en-US" sz="2600" b="1" i="0" u="none" strike="noStrike" kern="1200" cap="none" spc="0" normalizeH="0" baseline="0" noProof="0" dirty="0" err="1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Sarupria</a:t>
            </a:r>
            <a:r>
              <a:rPr kumimoji="0" lang="en-US" sz="26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(</a:t>
            </a:r>
            <a:r>
              <a:rPr kumimoji="0" lang="en-US" sz="2600" b="1" i="0" u="none" strike="noStrike" kern="1200" cap="none" spc="0" normalizeH="0" baseline="0" noProof="0" dirty="0" err="1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sarupria@umn.edu</a:t>
            </a:r>
            <a:r>
              <a:rPr kumimoji="0" lang="en-US" sz="26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7E83DB-C4DC-BFFB-4389-446D6B37A2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630" r="20469"/>
          <a:stretch/>
        </p:blipFill>
        <p:spPr>
          <a:xfrm>
            <a:off x="9657645" y="13488"/>
            <a:ext cx="1334789" cy="1338047"/>
          </a:xfrm>
          <a:prstGeom prst="ellipse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AC181FE-2D4D-9094-4BDF-ABFBE666F184}"/>
              </a:ext>
            </a:extLst>
          </p:cNvPr>
          <p:cNvSpPr txBox="1">
            <a:spLocks/>
          </p:cNvSpPr>
          <p:nvPr/>
        </p:nvSpPr>
        <p:spPr bwMode="auto">
          <a:xfrm>
            <a:off x="1494175" y="41043"/>
            <a:ext cx="7809173" cy="86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0">
                <a:solidFill>
                  <a:srgbClr val="7A0019"/>
                </a:solidFill>
                <a:latin typeface="Chalkboard" panose="03050602040202020205" pitchFamily="66" charset="77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45725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9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74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99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charset="0"/>
              </a:rPr>
              <a:t>​</a:t>
            </a:r>
            <a:r>
              <a:rPr kumimoji="0" lang="en-US" sz="2800" b="1" i="0" u="sng" strike="noStrike" kern="1200" cap="none" spc="0" normalizeH="0" baseline="0" noProof="0" dirty="0">
                <a:ln/>
                <a:solidFill>
                  <a:srgbClr val="7A0019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imulations and </a:t>
            </a:r>
            <a:r>
              <a:rPr kumimoji="0" lang="en-US" sz="2800" b="1" i="0" u="sng" strike="noStrike" kern="1200" cap="none" spc="0" normalizeH="0" baseline="0" noProof="0" dirty="0">
                <a:ln/>
                <a:solidFill>
                  <a:srgbClr val="7A0019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dvanced </a:t>
            </a:r>
            <a:r>
              <a:rPr kumimoji="0" lang="en-US" sz="2800" b="1" i="0" u="sng" strike="noStrike" kern="1200" cap="none" spc="0" normalizeH="0" baseline="0" noProof="0" dirty="0">
                <a:ln/>
                <a:solidFill>
                  <a:srgbClr val="7A0019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M</a:t>
            </a:r>
            <a:r>
              <a:rPr kumimoji="0" lang="en-US" sz="28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ethods for </a:t>
            </a:r>
            <a:r>
              <a:rPr kumimoji="0" lang="en-US" sz="2800" b="1" i="0" u="sng" strike="noStrike" kern="1200" cap="none" spc="0" normalizeH="0" baseline="0" noProof="0" dirty="0">
                <a:ln/>
                <a:solidFill>
                  <a:srgbClr val="7A0019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robing </a:t>
            </a:r>
            <a:r>
              <a:rPr kumimoji="0" lang="en-US" sz="2800" b="1" i="0" u="sng" strike="noStrike" kern="1200" cap="none" spc="0" normalizeH="0" baseline="0" noProof="0" dirty="0">
                <a:ln/>
                <a:solidFill>
                  <a:srgbClr val="7A0019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E</a:t>
            </a:r>
            <a:r>
              <a:rPr kumimoji="0" lang="en-US" sz="28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nergy </a:t>
            </a:r>
            <a:r>
              <a:rPr kumimoji="0" lang="en-US" sz="2800" b="1" i="0" u="sng" strike="noStrike" kern="1200" cap="none" spc="0" normalizeH="0" baseline="0" noProof="0" dirty="0">
                <a:ln/>
                <a:solidFill>
                  <a:srgbClr val="7A0019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L</a:t>
            </a:r>
            <a:r>
              <a:rPr kumimoji="0" lang="en-US" sz="28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andscape</a:t>
            </a:r>
          </a:p>
        </p:txBody>
      </p:sp>
      <p:pic>
        <p:nvPicPr>
          <p:cNvPr id="28" name="Picture 6">
            <a:extLst>
              <a:ext uri="{FF2B5EF4-FFF2-40B4-BE49-F238E27FC236}">
                <a16:creationId xmlns:a16="http://schemas.microsoft.com/office/drawing/2014/main" id="{A4084F6A-9282-F64A-5957-E06F02E6BA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5" r="31918" b="78561"/>
          <a:stretch/>
        </p:blipFill>
        <p:spPr bwMode="auto">
          <a:xfrm>
            <a:off x="536122" y="1244202"/>
            <a:ext cx="2227551" cy="100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Content Placeholder 4">
            <a:extLst>
              <a:ext uri="{FF2B5EF4-FFF2-40B4-BE49-F238E27FC236}">
                <a16:creationId xmlns:a16="http://schemas.microsoft.com/office/drawing/2014/main" id="{A7844D35-898B-005C-B597-954444D39F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541" r="36020" b="67288"/>
          <a:stretch/>
        </p:blipFill>
        <p:spPr bwMode="auto">
          <a:xfrm>
            <a:off x="484537" y="5173537"/>
            <a:ext cx="2563817" cy="14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0761F5CD-6D76-C78F-7399-C1EAA3141384}"/>
              </a:ext>
            </a:extLst>
          </p:cNvPr>
          <p:cNvGrpSpPr/>
          <p:nvPr/>
        </p:nvGrpSpPr>
        <p:grpSpPr>
          <a:xfrm>
            <a:off x="446213" y="2257771"/>
            <a:ext cx="6441458" cy="2862729"/>
            <a:chOff x="371262" y="2077889"/>
            <a:chExt cx="6441458" cy="286272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E33E6472-BBC4-2CB8-117B-0109666D84E0}"/>
                </a:ext>
              </a:extLst>
            </p:cNvPr>
            <p:cNvGrpSpPr/>
            <p:nvPr/>
          </p:nvGrpSpPr>
          <p:grpSpPr>
            <a:xfrm>
              <a:off x="371262" y="2077889"/>
              <a:ext cx="2661130" cy="1384995"/>
              <a:chOff x="2301374" y="2390037"/>
              <a:chExt cx="2661130" cy="1384995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DDFB2FD-D978-45E0-414F-9B0888F46817}"/>
                  </a:ext>
                </a:extLst>
              </p:cNvPr>
              <p:cNvSpPr txBox="1"/>
              <p:nvPr/>
            </p:nvSpPr>
            <p:spPr>
              <a:xfrm>
                <a:off x="2301374" y="2390037"/>
                <a:ext cx="26611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437FF"/>
                    </a:solidFill>
                    <a:effectLst/>
                    <a:uLnTx/>
                    <a:uFillTx/>
                    <a:latin typeface="Chalkboard" panose="03050602040202020205" pitchFamily="66" charset="77"/>
                    <a:ea typeface="+mn-ea"/>
                    <a:cs typeface="+mn-cs"/>
                  </a:rPr>
                  <a:t>Enhanced simulation methods</a:t>
                </a:r>
              </a:p>
            </p:txBody>
          </p:sp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E13C80D3-1984-B5D8-14F5-070F54D0ED8F}"/>
                  </a:ext>
                </a:extLst>
              </p:cNvPr>
              <p:cNvSpPr/>
              <p:nvPr/>
            </p:nvSpPr>
            <p:spPr bwMode="auto">
              <a:xfrm>
                <a:off x="2447048" y="2432242"/>
                <a:ext cx="2273049" cy="1300454"/>
              </a:xfrm>
              <a:prstGeom prst="roundRect">
                <a:avLst/>
              </a:prstGeom>
              <a:noFill/>
              <a:ln w="381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5AE6151-C352-3A8B-F77D-46374D8CE28D}"/>
                </a:ext>
              </a:extLst>
            </p:cNvPr>
            <p:cNvGrpSpPr/>
            <p:nvPr/>
          </p:nvGrpSpPr>
          <p:grpSpPr>
            <a:xfrm>
              <a:off x="506047" y="3487962"/>
              <a:ext cx="2328375" cy="1345487"/>
              <a:chOff x="2300948" y="3856042"/>
              <a:chExt cx="2328375" cy="1345487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BCC4E9A-8DDD-E552-50C7-5E99D4BBF2F8}"/>
                  </a:ext>
                </a:extLst>
              </p:cNvPr>
              <p:cNvSpPr txBox="1"/>
              <p:nvPr/>
            </p:nvSpPr>
            <p:spPr>
              <a:xfrm>
                <a:off x="2311837" y="4056840"/>
                <a:ext cx="231748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9437FF"/>
                    </a:solidFill>
                    <a:effectLst/>
                    <a:uLnTx/>
                    <a:uFillTx/>
                    <a:latin typeface="Chalkboard" panose="03050602040202020205" pitchFamily="66" charset="77"/>
                    <a:ea typeface="+mn-ea"/>
                    <a:cs typeface="+mn-cs"/>
                  </a:rPr>
                  <a:t>Machine learning</a:t>
                </a:r>
              </a:p>
            </p:txBody>
          </p:sp>
          <p:sp>
            <p:nvSpPr>
              <p:cNvPr id="35" name="Rounded Rectangle 34">
                <a:extLst>
                  <a:ext uri="{FF2B5EF4-FFF2-40B4-BE49-F238E27FC236}">
                    <a16:creationId xmlns:a16="http://schemas.microsoft.com/office/drawing/2014/main" id="{982C2238-D6DA-6823-6414-66AE2E46D126}"/>
                  </a:ext>
                </a:extLst>
              </p:cNvPr>
              <p:cNvSpPr/>
              <p:nvPr/>
            </p:nvSpPr>
            <p:spPr bwMode="auto">
              <a:xfrm>
                <a:off x="2300948" y="3856042"/>
                <a:ext cx="2283938" cy="1345487"/>
              </a:xfrm>
              <a:prstGeom prst="roundRect">
                <a:avLst/>
              </a:prstGeom>
              <a:noFill/>
              <a:ln w="381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B772DA5-1581-B280-9732-7CFE03675718}"/>
                </a:ext>
              </a:extLst>
            </p:cNvPr>
            <p:cNvGrpSpPr/>
            <p:nvPr/>
          </p:nvGrpSpPr>
          <p:grpSpPr>
            <a:xfrm>
              <a:off x="2581263" y="2683570"/>
              <a:ext cx="4231457" cy="2257048"/>
              <a:chOff x="2581263" y="2683570"/>
              <a:chExt cx="4231457" cy="2257048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83B5246B-281B-3940-F31F-68BBE42A03DE}"/>
                  </a:ext>
                </a:extLst>
              </p:cNvPr>
              <p:cNvGrpSpPr/>
              <p:nvPr/>
            </p:nvGrpSpPr>
            <p:grpSpPr>
              <a:xfrm>
                <a:off x="3335588" y="2683570"/>
                <a:ext cx="3477132" cy="2257048"/>
                <a:chOff x="4753693" y="2968522"/>
                <a:chExt cx="3477132" cy="2257048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FE6B85CE-3AE2-CAC6-CD5F-98B1CA067119}"/>
                    </a:ext>
                  </a:extLst>
                </p:cNvPr>
                <p:cNvSpPr txBox="1"/>
                <p:nvPr/>
              </p:nvSpPr>
              <p:spPr>
                <a:xfrm>
                  <a:off x="4799069" y="3103879"/>
                  <a:ext cx="3431756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437FF"/>
                      </a:solidFill>
                      <a:effectLst/>
                      <a:uLnTx/>
                      <a:uFillTx/>
                      <a:latin typeface="Chalkboard" panose="03050602040202020205" pitchFamily="66" charset="77"/>
                      <a:ea typeface="+mn-ea"/>
                      <a:cs typeface="+mn-cs"/>
                    </a:rPr>
                    <a:t>Advanced molecular simulation methods</a:t>
                  </a:r>
                </a:p>
              </p:txBody>
            </p:sp>
            <p:sp>
              <p:nvSpPr>
                <p:cNvPr id="40" name="Rounded Rectangle 39">
                  <a:extLst>
                    <a:ext uri="{FF2B5EF4-FFF2-40B4-BE49-F238E27FC236}">
                      <a16:creationId xmlns:a16="http://schemas.microsoft.com/office/drawing/2014/main" id="{98E52D77-C217-ADBB-9FC3-67386DB1462F}"/>
                    </a:ext>
                  </a:extLst>
                </p:cNvPr>
                <p:cNvSpPr/>
                <p:nvPr/>
              </p:nvSpPr>
              <p:spPr bwMode="auto">
                <a:xfrm>
                  <a:off x="4753693" y="2968522"/>
                  <a:ext cx="3477131" cy="1200329"/>
                </a:xfrm>
                <a:prstGeom prst="roundRect">
                  <a:avLst/>
                </a:prstGeom>
                <a:noFill/>
                <a:ln w="38100" cap="flat" cmpd="sng" algn="ctr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6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2734FFF6-19A2-DABA-DF0A-E4AC2951316D}"/>
                    </a:ext>
                  </a:extLst>
                </p:cNvPr>
                <p:cNvGrpSpPr/>
                <p:nvPr/>
              </p:nvGrpSpPr>
              <p:grpSpPr>
                <a:xfrm>
                  <a:off x="4988067" y="4025241"/>
                  <a:ext cx="2838486" cy="1200329"/>
                  <a:chOff x="5582140" y="4453078"/>
                  <a:chExt cx="3260651" cy="1200329"/>
                </a:xfrm>
              </p:grpSpPr>
              <p:sp>
                <p:nvSpPr>
                  <p:cNvPr id="41" name="Rounded Rectangle 40">
                    <a:extLst>
                      <a:ext uri="{FF2B5EF4-FFF2-40B4-BE49-F238E27FC236}">
                        <a16:creationId xmlns:a16="http://schemas.microsoft.com/office/drawing/2014/main" id="{49321D61-0FE1-75F0-D099-097F40A7B2CC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5719883" y="4453078"/>
                    <a:ext cx="3030786" cy="1200329"/>
                  </a:xfrm>
                  <a:prstGeom prst="roundRect">
                    <a:avLst/>
                  </a:prstGeom>
                  <a:noFill/>
                  <a:ln w="38100" cap="flat" cmpd="sng" algn="ctr">
                    <a:solidFill>
                      <a:schemeClr val="accent2">
                        <a:lumMod val="60000"/>
                        <a:lumOff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=""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6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1D1113C9-0C74-52F7-253A-D076D431736A}"/>
                      </a:ext>
                    </a:extLst>
                  </p:cNvPr>
                  <p:cNvSpPr txBox="1"/>
                  <p:nvPr/>
                </p:nvSpPr>
                <p:spPr>
                  <a:xfrm>
                    <a:off x="5582140" y="4621180"/>
                    <a:ext cx="3260651" cy="9541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9437FF"/>
                        </a:solidFill>
                        <a:effectLst/>
                        <a:uLnTx/>
                        <a:uFillTx/>
                        <a:latin typeface="Chalkboard" panose="03050602040202020205" pitchFamily="66" charset="77"/>
                        <a:ea typeface="+mn-ea"/>
                        <a:cs typeface="+mn-cs"/>
                      </a:rPr>
                      <a:t>Experimental collaborators</a:t>
                    </a:r>
                  </a:p>
                </p:txBody>
              </p:sp>
            </p:grpSp>
          </p:grp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12394D00-45E6-FA8C-5435-081E2ED7BFE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670085" y="2845204"/>
                <a:ext cx="665502" cy="242121"/>
              </a:xfrm>
              <a:prstGeom prst="straightConnector1">
                <a:avLst/>
              </a:prstGeom>
              <a:ln w="38100">
                <a:headEnd type="none" w="med" len="med"/>
                <a:tailEnd type="triangle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B1E91235-4787-6E19-3439-7A761311705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581263" y="3970100"/>
                <a:ext cx="1028413" cy="423438"/>
              </a:xfrm>
              <a:prstGeom prst="straightConnector1">
                <a:avLst/>
              </a:prstGeom>
              <a:ln w="38100">
                <a:headEnd type="none" w="med" len="med"/>
                <a:tailEnd type="triangle"/>
              </a:ln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FEEA07EF-DFE4-830E-B1CE-A41415B76A89}"/>
              </a:ext>
            </a:extLst>
          </p:cNvPr>
          <p:cNvSpPr txBox="1"/>
          <p:nvPr/>
        </p:nvSpPr>
        <p:spPr>
          <a:xfrm>
            <a:off x="7145421" y="1598646"/>
            <a:ext cx="4919057" cy="4147610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Discovering novel materials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Anti-icing surfaces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for drug delivery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for vaccine stabilization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for peptide-based sensors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for plastic degradation (enzyme engineering)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for engineering crystallization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03F1F1F-8AE5-9936-643E-9BDBF3CC1E29}"/>
              </a:ext>
            </a:extLst>
          </p:cNvPr>
          <p:cNvCxnSpPr>
            <a:cxnSpLocks/>
          </p:cNvCxnSpPr>
          <p:nvPr/>
        </p:nvCxnSpPr>
        <p:spPr bwMode="auto">
          <a:xfrm>
            <a:off x="6716566" y="3709976"/>
            <a:ext cx="530353" cy="0"/>
          </a:xfrm>
          <a:prstGeom prst="straightConnector1">
            <a:avLst/>
          </a:prstGeom>
          <a:ln w="38100">
            <a:headEnd type="none" w="med" len="med"/>
            <a:tailEnd type="triangle"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85CD831-288C-7D00-C026-1CFFC7059AC9}"/>
              </a:ext>
            </a:extLst>
          </p:cNvPr>
          <p:cNvSpPr txBox="1"/>
          <p:nvPr/>
        </p:nvSpPr>
        <p:spPr>
          <a:xfrm rot="16200000">
            <a:off x="-1502681" y="3530956"/>
            <a:ext cx="338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Molecular dynamics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F8CFC44-C321-7182-0D30-005EDBC79C71}"/>
              </a:ext>
            </a:extLst>
          </p:cNvPr>
          <p:cNvSpPr/>
          <p:nvPr/>
        </p:nvSpPr>
        <p:spPr bwMode="auto">
          <a:xfrm>
            <a:off x="3827048" y="1820668"/>
            <a:ext cx="2638382" cy="1200329"/>
          </a:xfrm>
          <a:prstGeom prst="roundRect">
            <a:avLst/>
          </a:prstGeom>
          <a:noFill/>
          <a:ln w="381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4D9C00-251D-0C68-81BD-339DDC4D6A1B}"/>
              </a:ext>
            </a:extLst>
          </p:cNvPr>
          <p:cNvSpPr txBox="1"/>
          <p:nvPr/>
        </p:nvSpPr>
        <p:spPr>
          <a:xfrm>
            <a:off x="3707139" y="1988770"/>
            <a:ext cx="28384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9437FF"/>
                </a:solidFill>
                <a:effectLst/>
                <a:uLnTx/>
                <a:uFillTx/>
                <a:latin typeface="Chalkboard" panose="03050602040202020205" pitchFamily="66" charset="77"/>
                <a:ea typeface="+mn-ea"/>
                <a:cs typeface="+mn-cs"/>
              </a:rPr>
              <a:t>Computational collaborators</a:t>
            </a:r>
          </a:p>
        </p:txBody>
      </p:sp>
    </p:spTree>
    <p:extLst>
      <p:ext uri="{BB962C8B-B14F-4D97-AF65-F5344CB8AC3E}">
        <p14:creationId xmlns:p14="http://schemas.microsoft.com/office/powerpoint/2010/main" val="3440649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573C402A-D997-160C-8454-94D578EDD7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49" r="1679"/>
          <a:stretch/>
        </p:blipFill>
        <p:spPr>
          <a:xfrm>
            <a:off x="-86497" y="172994"/>
            <a:ext cx="12393827" cy="6548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28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DCAA0-A686-46C5-9994-47472835B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12724" y="2627876"/>
            <a:ext cx="7766552" cy="1409948"/>
          </a:xfr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ü"/>
            </a:pP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2-3 students</a:t>
            </a:r>
          </a:p>
          <a:p>
            <a:pPr algn="ctr" fontAlgn="auto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ü"/>
            </a:pPr>
            <a:r>
              <a:rPr lang="en-US" sz="2800" kern="1200" dirty="0">
                <a:solidFill>
                  <a:prstClr val="black"/>
                </a:solidFill>
                <a:ea typeface="+mn-ea"/>
                <a:cs typeface="+mn-cs"/>
              </a:rPr>
              <a:t>Multiple projects with choice of matching interests with projects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0084772-3761-6B78-85C0-A0E365D6D747}"/>
              </a:ext>
            </a:extLst>
          </p:cNvPr>
          <p:cNvSpPr txBox="1">
            <a:spLocks/>
          </p:cNvSpPr>
          <p:nvPr/>
        </p:nvSpPr>
        <p:spPr bwMode="auto">
          <a:xfrm>
            <a:off x="-222124" y="336479"/>
            <a:ext cx="12185524" cy="869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9" tIns="34295" rIns="68589" bIns="34295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400" b="0">
                <a:solidFill>
                  <a:srgbClr val="7A0019"/>
                </a:solidFill>
                <a:latin typeface="Chalkboard" panose="03050602040202020205" pitchFamily="66" charset="77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Corbel" charset="0"/>
                <a:ea typeface="ＭＳ Ｐゴシック" charset="0"/>
                <a:cs typeface="ＭＳ Ｐゴシック" charset="0"/>
              </a:defRPr>
            </a:lvl5pPr>
            <a:lvl6pPr marL="45725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9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74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998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7A0019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7A0019"/>
                </a:solidFill>
                <a:effectLst/>
                <a:uLnTx/>
                <a:uFillTx/>
                <a:latin typeface="Candara" panose="020E0502030303020204" pitchFamily="34" charset="0"/>
                <a:ea typeface="ＭＳ Ｐゴシック" charset="0"/>
              </a:rPr>
              <a:t>​</a:t>
            </a:r>
            <a:r>
              <a:rPr kumimoji="0" lang="en-US" sz="2800" b="1" i="0" u="sng" strike="noStrike" kern="1200" cap="none" spc="0" normalizeH="0" baseline="0" noProof="0" dirty="0">
                <a:ln/>
                <a:solidFill>
                  <a:srgbClr val="7A0019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S</a:t>
            </a:r>
            <a:r>
              <a:rPr kumimoji="0" lang="en-US" sz="28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imulations and </a:t>
            </a:r>
            <a:r>
              <a:rPr kumimoji="0" lang="en-US" sz="2800" b="1" i="0" u="sng" strike="noStrike" kern="1200" cap="none" spc="0" normalizeH="0" baseline="0" noProof="0" dirty="0">
                <a:ln/>
                <a:solidFill>
                  <a:srgbClr val="7A0019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A</a:t>
            </a:r>
            <a:r>
              <a:rPr kumimoji="0" lang="en-US" sz="28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dvanced </a:t>
            </a:r>
            <a:r>
              <a:rPr kumimoji="0" lang="en-US" sz="2800" b="1" i="0" u="sng" strike="noStrike" kern="1200" cap="none" spc="0" normalizeH="0" baseline="0" noProof="0" dirty="0">
                <a:ln/>
                <a:solidFill>
                  <a:srgbClr val="7A0019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M</a:t>
            </a:r>
            <a:r>
              <a:rPr kumimoji="0" lang="en-US" sz="28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ethods for </a:t>
            </a:r>
            <a:r>
              <a:rPr kumimoji="0" lang="en-US" sz="2800" b="1" i="0" u="sng" strike="noStrike" kern="1200" cap="none" spc="0" normalizeH="0" baseline="0" noProof="0" dirty="0">
                <a:ln/>
                <a:solidFill>
                  <a:srgbClr val="7A0019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P</a:t>
            </a:r>
            <a:r>
              <a:rPr kumimoji="0" lang="en-US" sz="28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robing </a:t>
            </a:r>
            <a:r>
              <a:rPr kumimoji="0" lang="en-US" sz="2800" b="1" i="0" u="sng" strike="noStrike" kern="1200" cap="none" spc="0" normalizeH="0" baseline="0" noProof="0" dirty="0">
                <a:ln/>
                <a:solidFill>
                  <a:srgbClr val="7A0019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E</a:t>
            </a:r>
            <a:r>
              <a:rPr kumimoji="0" lang="en-US" sz="28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nergy </a:t>
            </a:r>
            <a:r>
              <a:rPr kumimoji="0" lang="en-US" sz="2800" b="1" i="0" u="sng" strike="noStrike" kern="1200" cap="none" spc="0" normalizeH="0" baseline="0" noProof="0" dirty="0">
                <a:ln/>
                <a:solidFill>
                  <a:srgbClr val="7A0019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L</a:t>
            </a:r>
            <a:r>
              <a:rPr kumimoji="0" lang="en-US" sz="2800" b="1" i="0" u="none" strike="noStrike" kern="1200" cap="none" spc="0" normalizeH="0" baseline="0" noProof="0" dirty="0">
                <a:ln/>
                <a:solidFill>
                  <a:sysClr val="windowText" lastClr="000000"/>
                </a:solidFill>
                <a:effectLst/>
                <a:uLnTx/>
                <a:uFillTx/>
                <a:latin typeface="Segoe UI" panose="020B0502040204020203" pitchFamily="34" charset="0"/>
                <a:ea typeface="ＭＳ Ｐゴシック" charset="0"/>
                <a:cs typeface="Segoe UI" panose="020B0502040204020203" pitchFamily="34" charset="0"/>
              </a:rPr>
              <a:t>andscape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E7107D-00F6-47E5-17A3-0FB2DF1B5767}"/>
              </a:ext>
            </a:extLst>
          </p:cNvPr>
          <p:cNvSpPr txBox="1"/>
          <p:nvPr/>
        </p:nvSpPr>
        <p:spPr>
          <a:xfrm>
            <a:off x="2301938" y="1206415"/>
            <a:ext cx="85863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C82936">
                    <a:lumMod val="75000"/>
                  </a:srgbClr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Advancing materials discovery using computational molecular science and data science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82936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BB0272-FC6E-47F9-54C5-C11250354FE1}"/>
              </a:ext>
            </a:extLst>
          </p:cNvPr>
          <p:cNvSpPr txBox="1"/>
          <p:nvPr/>
        </p:nvSpPr>
        <p:spPr>
          <a:xfrm>
            <a:off x="1781742" y="4398312"/>
            <a:ext cx="95753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halkboard" panose="03050602040202020205" pitchFamily="66" charset="77"/>
              </a:rPr>
              <a:t>Integration of multiscale modeling, machine learning, simulations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Chalkboard" panose="03050602040202020205" pitchFamily="66" charset="77"/>
              </a:rPr>
              <a:t>Experimental and computational collaborators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DC244D-C90B-4459-9547-54FA02811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30" r="20469"/>
          <a:stretch/>
        </p:blipFill>
        <p:spPr>
          <a:xfrm>
            <a:off x="0" y="1045708"/>
            <a:ext cx="2079814" cy="208489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54192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 txBox="1"/>
          <p:nvPr/>
        </p:nvSpPr>
        <p:spPr>
          <a:xfrm>
            <a:off x="0" y="29454"/>
            <a:ext cx="11805006" cy="1035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rPr>
              <a:t>New NSF NRT Program</a:t>
            </a:r>
            <a:r>
              <a:rPr lang="en-US" sz="26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rPr>
              <a:t>Data-Driven Discovery and Engineering from </a:t>
            </a:r>
            <a:r>
              <a:rPr lang="en-US" sz="2600" b="1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rPr>
              <a:t>Atoms to Processes</a:t>
            </a:r>
            <a:r>
              <a:rPr lang="en-US" sz="2600" b="0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rPr>
              <a:t> (3DEAP) </a:t>
            </a:r>
            <a:endParaRPr sz="2600" b="0" i="0" u="none" strike="noStrike" cap="none">
              <a:solidFill>
                <a:srgbClr val="7A001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76757" y="1065210"/>
            <a:ext cx="3069087" cy="308775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/>
          <p:nvPr/>
        </p:nvSpPr>
        <p:spPr>
          <a:xfrm>
            <a:off x="193925" y="1118349"/>
            <a:ext cx="7317340" cy="3170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rPr>
              <a:t>What is it about? 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Bridging chemical, biological, and materials engineering with data science and systems engineering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rPr>
              <a:t>What will we do?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Integrative curriculum leading to a MSDS CEMS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Collaborative research in sustainability, energy, and health, integrating atomic-scale materials discovery with process-scale design and optimization.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 and engage with industry leaders.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58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54" y="4198127"/>
            <a:ext cx="6658117" cy="2246768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3"/>
          <p:cNvSpPr txBox="1"/>
          <p:nvPr/>
        </p:nvSpPr>
        <p:spPr>
          <a:xfrm>
            <a:off x="6756971" y="4288448"/>
            <a:ext cx="5508660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rPr>
              <a:t>What will we learn?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Technical skills: domain disciplines, data science and systems engineering.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Professional and soft skills: Cultivate communication, teamwork, and leadership skills; ethics, inclusion and cultural competency; and mental health awareness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/>
          <p:nvPr/>
        </p:nvSpPr>
        <p:spPr>
          <a:xfrm>
            <a:off x="1965675" y="61526"/>
            <a:ext cx="873448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rPr>
              <a:t>How can you join the New 3DEAP NRT Program?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"/>
          <p:cNvSpPr txBox="1"/>
          <p:nvPr/>
        </p:nvSpPr>
        <p:spPr>
          <a:xfrm>
            <a:off x="1503119" y="595486"/>
            <a:ext cx="10434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rPr>
              <a:t>Projects should be collaborative, co-advised by participating core faculty.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rPr>
              <a:t>Applications will open in late Fall. Program website is coming soon.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1100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941100"/>
                </a:solidFill>
                <a:latin typeface="Arial"/>
                <a:ea typeface="Arial"/>
                <a:cs typeface="Arial"/>
                <a:sym typeface="Arial"/>
              </a:rPr>
              <a:t>Funding through the NRT program is available only for US citizens, nationals, and permanent residents. International students can participate as non-stipend supported trainees. 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3715131" y="1717625"/>
            <a:ext cx="440029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7A0019"/>
                </a:solidFill>
                <a:latin typeface="Arial"/>
                <a:ea typeface="Arial"/>
                <a:cs typeface="Arial"/>
                <a:sym typeface="Arial"/>
              </a:rPr>
              <a:t>Participating Core Faculty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1" name="Google Shape;111;p4"/>
          <p:cNvGrpSpPr/>
          <p:nvPr/>
        </p:nvGrpSpPr>
        <p:grpSpPr>
          <a:xfrm>
            <a:off x="-17661" y="2101768"/>
            <a:ext cx="12056484" cy="4694705"/>
            <a:chOff x="135516" y="1849019"/>
            <a:chExt cx="12056484" cy="4694705"/>
          </a:xfrm>
        </p:grpSpPr>
        <p:pic>
          <p:nvPicPr>
            <p:cNvPr id="112" name="Google Shape;112;p4" descr="prodromos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26579" y="2474082"/>
              <a:ext cx="1702156" cy="17646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113;p4"/>
            <p:cNvSpPr txBox="1"/>
            <p:nvPr/>
          </p:nvSpPr>
          <p:spPr>
            <a:xfrm>
              <a:off x="451292" y="1849019"/>
              <a:ext cx="2685116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Prodromos Daoutidis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Director (CEMS)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14;p4"/>
            <p:cNvGrpSpPr/>
            <p:nvPr/>
          </p:nvGrpSpPr>
          <p:grpSpPr>
            <a:xfrm>
              <a:off x="2774602" y="1849019"/>
              <a:ext cx="2959436" cy="2389717"/>
              <a:chOff x="1781165" y="1807493"/>
              <a:chExt cx="2959436" cy="2389717"/>
            </a:xfrm>
          </p:grpSpPr>
          <p:pic>
            <p:nvPicPr>
              <p:cNvPr id="115" name="Google Shape;115;p4" descr="Sapna Sarupria"/>
              <p:cNvPicPr preferRelativeResize="0"/>
              <p:nvPr/>
            </p:nvPicPr>
            <p:blipFill rotWithShape="1">
              <a:blip r:embed="rId4">
                <a:alphaModFix/>
              </a:blip>
              <a:srcRect b="29670"/>
              <a:stretch/>
            </p:blipFill>
            <p:spPr>
              <a:xfrm>
                <a:off x="2310522" y="2432556"/>
                <a:ext cx="1792384" cy="176465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6" name="Google Shape;116;p4"/>
              <p:cNvSpPr txBox="1"/>
              <p:nvPr/>
            </p:nvSpPr>
            <p:spPr>
              <a:xfrm>
                <a:off x="1781165" y="1807493"/>
                <a:ext cx="2959436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Sapna Sarupria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Co-Director (Chemistry)</a:t>
                </a: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17;p4"/>
            <p:cNvGrpSpPr/>
            <p:nvPr/>
          </p:nvGrpSpPr>
          <p:grpSpPr>
            <a:xfrm>
              <a:off x="5489564" y="2059788"/>
              <a:ext cx="2337578" cy="2159171"/>
              <a:chOff x="4647440" y="2018262"/>
              <a:chExt cx="2337578" cy="2159171"/>
            </a:xfrm>
          </p:grpSpPr>
          <p:pic>
            <p:nvPicPr>
              <p:cNvPr id="118" name="Google Shape;118;p4" descr="bartel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4838269" y="2412779"/>
                <a:ext cx="1702156" cy="176465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9" name="Google Shape;119;p4"/>
              <p:cNvSpPr txBox="1"/>
              <p:nvPr/>
            </p:nvSpPr>
            <p:spPr>
              <a:xfrm>
                <a:off x="4647440" y="2018262"/>
                <a:ext cx="2337578" cy="3692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Chris Bartel (CEMS) 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" name="Google Shape;120;p4"/>
            <p:cNvSpPr txBox="1"/>
            <p:nvPr/>
          </p:nvSpPr>
          <p:spPr>
            <a:xfrm>
              <a:off x="8840197" y="4305186"/>
              <a:ext cx="2641734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George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Karypis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(CS)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1" name="Google Shape;121;p4" descr="natalie"/>
            <p:cNvPicPr preferRelativeResize="0"/>
            <p:nvPr/>
          </p:nvPicPr>
          <p:blipFill rotWithShape="1">
            <a:blip r:embed="rId6">
              <a:alphaModFix/>
            </a:blip>
            <a:srcRect l="13077" r="7800" b="14856"/>
            <a:stretch/>
          </p:blipFill>
          <p:spPr>
            <a:xfrm>
              <a:off x="748974" y="4689358"/>
              <a:ext cx="1581326" cy="1764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4"/>
            <p:cNvSpPr txBox="1"/>
            <p:nvPr/>
          </p:nvSpPr>
          <p:spPr>
            <a:xfrm>
              <a:off x="135516" y="4274005"/>
              <a:ext cx="2808241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Natalie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Boehnke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(CEMS)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3" name="Google Shape;123;p4"/>
            <p:cNvGrpSpPr/>
            <p:nvPr/>
          </p:nvGrpSpPr>
          <p:grpSpPr>
            <a:xfrm>
              <a:off x="7755235" y="2059016"/>
              <a:ext cx="2271752" cy="2134718"/>
              <a:chOff x="1065005" y="4493065"/>
              <a:chExt cx="2271752" cy="2134718"/>
            </a:xfrm>
          </p:grpSpPr>
          <p:pic>
            <p:nvPicPr>
              <p:cNvPr id="124" name="Google Shape;124;p4" descr="qi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230498" y="4863128"/>
                <a:ext cx="1702157" cy="176465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5" name="Google Shape;125;p4"/>
              <p:cNvSpPr txBox="1"/>
              <p:nvPr/>
            </p:nvSpPr>
            <p:spPr>
              <a:xfrm>
                <a:off x="1065005" y="4493065"/>
                <a:ext cx="227175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Qi Zhang (CEMS)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126" name="Google Shape;126;p4" descr="Headshot photograph of Professor Theresa Reineke"/>
            <p:cNvPicPr preferRelativeResize="0"/>
            <p:nvPr/>
          </p:nvPicPr>
          <p:blipFill rotWithShape="1">
            <a:blip r:embed="rId8">
              <a:alphaModFix/>
            </a:blip>
            <a:srcRect t="5666" b="17611"/>
            <a:stretch/>
          </p:blipFill>
          <p:spPr>
            <a:xfrm>
              <a:off x="3402588" y="4674477"/>
              <a:ext cx="1595126" cy="18357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4"/>
            <p:cNvSpPr txBox="1"/>
            <p:nvPr/>
          </p:nvSpPr>
          <p:spPr>
            <a:xfrm>
              <a:off x="2774601" y="4254228"/>
              <a:ext cx="3170205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Theresa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Reineke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</a:t>
              </a:r>
              <a:r>
                <a:rPr lang="en-US" sz="1800" dirty="0">
                  <a:solidFill>
                    <a:schemeClr val="dk1"/>
                  </a:solidFill>
                </a:rPr>
                <a:t>Chemistry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28" name="Google Shape;128;p4" descr="Headshot of J. Ilja Siepmann"/>
            <p:cNvPicPr preferRelativeResize="0"/>
            <p:nvPr/>
          </p:nvPicPr>
          <p:blipFill rotWithShape="1">
            <a:blip r:embed="rId9">
              <a:alphaModFix/>
            </a:blip>
            <a:srcRect b="21077"/>
            <a:stretch/>
          </p:blipFill>
          <p:spPr>
            <a:xfrm>
              <a:off x="6215720" y="4713624"/>
              <a:ext cx="1551060" cy="1830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4"/>
            <p:cNvSpPr txBox="1"/>
            <p:nvPr/>
          </p:nvSpPr>
          <p:spPr>
            <a:xfrm>
              <a:off x="5853759" y="4284275"/>
              <a:ext cx="3041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Ilja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 dirty="0" err="1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Siepmann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(C</a:t>
              </a:r>
              <a:r>
                <a:rPr lang="en-US" sz="1800" dirty="0">
                  <a:solidFill>
                    <a:schemeClr val="dk1"/>
                  </a:solidFill>
                </a:rPr>
                <a:t>hemistry</a:t>
              </a:r>
              <a:r>
                <a:rPr lang="en-US" sz="1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) </a:t>
              </a:r>
              <a:endParaRPr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0" name="Google Shape;130;p4"/>
            <p:cNvGrpSpPr/>
            <p:nvPr/>
          </p:nvGrpSpPr>
          <p:grpSpPr>
            <a:xfrm>
              <a:off x="9920248" y="2053104"/>
              <a:ext cx="2271752" cy="2175743"/>
              <a:chOff x="6599647" y="1980696"/>
              <a:chExt cx="2271752" cy="2175743"/>
            </a:xfrm>
          </p:grpSpPr>
          <p:pic>
            <p:nvPicPr>
              <p:cNvPr id="131" name="Google Shape;131;p4" descr="Ellad B. Tadmor headshot"/>
              <p:cNvPicPr preferRelativeResize="0"/>
              <p:nvPr/>
            </p:nvPicPr>
            <p:blipFill rotWithShape="1">
              <a:blip r:embed="rId10">
                <a:alphaModFix/>
              </a:blip>
              <a:srcRect b="24173"/>
              <a:stretch/>
            </p:blipFill>
            <p:spPr>
              <a:xfrm>
                <a:off x="6840463" y="2372008"/>
                <a:ext cx="1568894" cy="178443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2" name="Google Shape;132;p4"/>
              <p:cNvSpPr txBox="1"/>
              <p:nvPr/>
            </p:nvSpPr>
            <p:spPr>
              <a:xfrm>
                <a:off x="6599647" y="1980696"/>
                <a:ext cx="227175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r>
                  <a:rPr lang="en-US"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Ellad Tadmor (AEM)</a:t>
                </a: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33" name="Google Shape;133;p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25583" y="4944139"/>
            <a:ext cx="1474575" cy="185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270067-B7E1-DFCD-5EE2-13E9798F7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9" y="0"/>
            <a:ext cx="11687458" cy="411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0172F5-B18A-372F-356A-BEA6689D9992}"/>
              </a:ext>
            </a:extLst>
          </p:cNvPr>
          <p:cNvSpPr txBox="1"/>
          <p:nvPr/>
        </p:nvSpPr>
        <p:spPr>
          <a:xfrm>
            <a:off x="5022614" y="4384214"/>
            <a:ext cx="64981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dirty="0">
                <a:highlight>
                  <a:srgbClr val="FFFF00"/>
                </a:highlight>
                <a:latin typeface="Chalkboard" panose="03050602040202020205" pitchFamily="66" charset="77"/>
              </a:rPr>
              <a:t>Please reach out: </a:t>
            </a:r>
            <a:r>
              <a:rPr lang="en-US" sz="3000" dirty="0" err="1">
                <a:highlight>
                  <a:srgbClr val="FFFF00"/>
                </a:highlight>
                <a:latin typeface="Chalkboard" panose="03050602040202020205" pitchFamily="66" charset="77"/>
              </a:rPr>
              <a:t>sarupria@umn.edu</a:t>
            </a:r>
            <a:endParaRPr lang="en-US" sz="3000" dirty="0">
              <a:highlight>
                <a:srgbClr val="FFFF00"/>
              </a:highlight>
              <a:latin typeface="Chalkboard" panose="03050602040202020205" pitchFamily="66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48B932-1FCF-AC13-F7D8-B2881537B7FA}"/>
              </a:ext>
            </a:extLst>
          </p:cNvPr>
          <p:cNvSpPr txBox="1"/>
          <p:nvPr/>
        </p:nvSpPr>
        <p:spPr>
          <a:xfrm>
            <a:off x="890439" y="5756259"/>
            <a:ext cx="108824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highlight>
                  <a:srgbClr val="FFFF00"/>
                </a:highlight>
                <a:latin typeface="Chalkboard" panose="03050602040202020205" pitchFamily="66" charset="77"/>
              </a:rPr>
              <a:t>No prior computational experience is needed </a:t>
            </a:r>
            <a:r>
              <a:rPr lang="en-US" sz="3000" dirty="0">
                <a:latin typeface="Chalkboard" panose="03050602040202020205" pitchFamily="66" charset="77"/>
              </a:rPr>
              <a:t>to join the lab. Just need you to be excited about the project and research!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053810-61DA-9D52-705D-4EB0B51F24A0}"/>
              </a:ext>
            </a:extLst>
          </p:cNvPr>
          <p:cNvSpPr txBox="1"/>
          <p:nvPr/>
        </p:nvSpPr>
        <p:spPr>
          <a:xfrm>
            <a:off x="890438" y="5020273"/>
            <a:ext cx="10882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highlight>
                  <a:srgbClr val="FFFF00"/>
                </a:highlight>
                <a:latin typeface="Chalkboard" panose="03050602040202020205" pitchFamily="66" charset="77"/>
              </a:rPr>
              <a:t>Collaborative work is highly encouraged!</a:t>
            </a:r>
            <a:endParaRPr lang="en-US" sz="3000" dirty="0">
              <a:latin typeface="Chalkboard" panose="03050602040202020205" pitchFamily="66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7B5D24-8DCF-DE46-E41D-6EE23771ED67}"/>
              </a:ext>
            </a:extLst>
          </p:cNvPr>
          <p:cNvSpPr txBox="1"/>
          <p:nvPr/>
        </p:nvSpPr>
        <p:spPr>
          <a:xfrm>
            <a:off x="4055373" y="86078"/>
            <a:ext cx="3326088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halkboard" panose="03050602040202020205" pitchFamily="66" charset="77"/>
              </a:rPr>
              <a:t>SAMPEL Lab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A36A2D-E5DF-2E49-E358-47816FC3E35F}"/>
              </a:ext>
            </a:extLst>
          </p:cNvPr>
          <p:cNvSpPr txBox="1"/>
          <p:nvPr/>
        </p:nvSpPr>
        <p:spPr>
          <a:xfrm>
            <a:off x="230437" y="4306002"/>
            <a:ext cx="44019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Chalkboard" panose="03050602040202020205" pitchFamily="66" charset="77"/>
              </a:rPr>
              <a:t>sarupriagroup.github.io</a:t>
            </a:r>
            <a:endParaRPr lang="en-US" sz="3200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5580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C149FD-E6A9-F023-F2B3-1C2613D62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BEACA-21E2-1F43-9E70-024AACB3583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43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ctr">
          <a:defRPr sz="2400" dirty="0" smtClean="0">
            <a:latin typeface="Chalkboard" panose="03050602040202020205" pitchFamily="66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VP-regents-PowerPoint-HD-3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D7D9D7"/>
      </a:lt2>
      <a:accent1>
        <a:srgbClr val="7A0019"/>
      </a:accent1>
      <a:accent2>
        <a:srgbClr val="FFCC33"/>
      </a:accent2>
      <a:accent3>
        <a:srgbClr val="C82936"/>
      </a:accent3>
      <a:accent4>
        <a:srgbClr val="003D4C"/>
      </a:accent4>
      <a:accent5>
        <a:srgbClr val="79C9C7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ctr">
          <a:defRPr sz="2400" dirty="0" smtClean="0">
            <a:latin typeface="Chalkboard" panose="03050602040202020205" pitchFamily="66" charset="77"/>
          </a:defRPr>
        </a:defPPr>
      </a:lstStyle>
    </a:tx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</TotalTime>
  <Words>497</Words>
  <Application>Microsoft Office PowerPoint</Application>
  <PresentationFormat>Widescreen</PresentationFormat>
  <Paragraphs>68</Paragraphs>
  <Slides>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SVP-regents-PowerPoint-HD-3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Sarupria Group</dc:title>
  <dc:creator>Sapna Sarupria</dc:creator>
  <cp:lastModifiedBy>Sapna Sarupria</cp:lastModifiedBy>
  <cp:revision>116</cp:revision>
  <dcterms:created xsi:type="dcterms:W3CDTF">2021-02-26T01:30:43Z</dcterms:created>
  <dcterms:modified xsi:type="dcterms:W3CDTF">2024-08-28T15:56:49Z</dcterms:modified>
</cp:coreProperties>
</file>